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91" r:id="rId1"/>
  </p:sldMasterIdLst>
  <p:notesMasterIdLst>
    <p:notesMasterId r:id="rId22"/>
  </p:notesMasterIdLst>
  <p:sldIdLst>
    <p:sldId id="283" r:id="rId2"/>
    <p:sldId id="256" r:id="rId3"/>
    <p:sldId id="262" r:id="rId4"/>
    <p:sldId id="258" r:id="rId5"/>
    <p:sldId id="272" r:id="rId6"/>
    <p:sldId id="273" r:id="rId7"/>
    <p:sldId id="274" r:id="rId8"/>
    <p:sldId id="275" r:id="rId9"/>
    <p:sldId id="276" r:id="rId10"/>
    <p:sldId id="259" r:id="rId11"/>
    <p:sldId id="277" r:id="rId12"/>
    <p:sldId id="265" r:id="rId13"/>
    <p:sldId id="278" r:id="rId14"/>
    <p:sldId id="279" r:id="rId15"/>
    <p:sldId id="280" r:id="rId16"/>
    <p:sldId id="268" r:id="rId17"/>
    <p:sldId id="269" r:id="rId18"/>
    <p:sldId id="266" r:id="rId19"/>
    <p:sldId id="270" r:id="rId20"/>
    <p:sldId id="281"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272"/>
    <p:restoredTop sz="94664"/>
  </p:normalViewPr>
  <p:slideViewPr>
    <p:cSldViewPr snapToGrid="0" snapToObjects="1">
      <p:cViewPr varScale="1">
        <p:scale>
          <a:sx n="104" d="100"/>
          <a:sy n="104" d="100"/>
        </p:scale>
        <p:origin x="224" y="128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D31539-4296-464A-B5B3-66A5DBF93015}" type="datetimeFigureOut">
              <a:rPr lang="en-US" smtClean="0"/>
              <a:t>2/8/21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4685EB1-1629-B84E-9BB6-03B1EDF9E55E}" type="slidenum">
              <a:rPr lang="en-US" smtClean="0"/>
              <a:t>‹#›</a:t>
            </a:fld>
            <a:endParaRPr lang="en-US"/>
          </a:p>
        </p:txBody>
      </p:sp>
    </p:spTree>
    <p:extLst>
      <p:ext uri="{BB962C8B-B14F-4D97-AF65-F5344CB8AC3E}">
        <p14:creationId xmlns:p14="http://schemas.microsoft.com/office/powerpoint/2010/main" val="7862077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1"/>
          <p:cNvSpPr>
            <a:spLocks noGrp="1" noRot="1" noChangeAspect="1" noChangeArrowheads="1"/>
          </p:cNvSpPr>
          <p:nvPr>
            <p:ph type="sldImg"/>
          </p:nvPr>
        </p:nvSpPr>
        <p:spPr/>
      </p:sp>
      <p:sp>
        <p:nvSpPr>
          <p:cNvPr id="89090" name="Rectangle 2"/>
          <p:cNvSpPr>
            <a:spLocks noGrp="1" noChangeArrowheads="1"/>
          </p:cNvSpPr>
          <p:nvPr>
            <p:ph type="body"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eaLnBrk="1"/>
            <a:r>
              <a:rPr lang="en-US" altLang="x-none" b="1" u="sng">
                <a:latin typeface="Helvetica Neue" charset="0"/>
                <a:ea typeface="ＭＳ Ｐゴシック" charset="-128"/>
              </a:rPr>
              <a:t>SLIDE 1: WELCOME</a:t>
            </a:r>
          </a:p>
          <a:p>
            <a:pPr eaLnBrk="1"/>
            <a:r>
              <a:rPr lang="en-US" altLang="x-none">
                <a:latin typeface="Helvetica Neue" charset="0"/>
                <a:ea typeface="ＭＳ Ｐゴシック" charset="-128"/>
              </a:rPr>
              <a:t>Welcome everyone! Congratulations for taking such a positive step in changing your financial future by not only getting started with SendOutCards but by being here today.</a:t>
            </a:r>
          </a:p>
          <a:p>
            <a:pPr eaLnBrk="1"/>
            <a:endParaRPr lang="en-US" altLang="x-none" i="1">
              <a:latin typeface="Helvetica Neue" charset="0"/>
              <a:ea typeface="ＭＳ Ｐゴシック" charset="-128"/>
            </a:endParaRPr>
          </a:p>
          <a:p>
            <a:pPr eaLnBrk="1"/>
            <a:r>
              <a:rPr lang="en-US" altLang="x-none" i="1" u="sng">
                <a:latin typeface="Helvetica Neue" charset="0"/>
                <a:ea typeface="ＭＳ Ｐゴシック" charset="-128"/>
              </a:rPr>
              <a:t>Presenters Notes:</a:t>
            </a:r>
          </a:p>
          <a:p>
            <a:pPr eaLnBrk="1"/>
            <a:r>
              <a:rPr lang="en-US" altLang="x-none" i="1">
                <a:latin typeface="Helvetica Neue" charset="0"/>
                <a:ea typeface="ＭＳ Ｐゴシック" charset="-128"/>
              </a:rPr>
              <a:t>Depending on the size of the group, you may want to go around the room and have everyone introduce him or herself. This will show that all walks of life are represented in SendOutCards. The expectations for the training are to teach new distributors how to become a Manager within the next 30 days and qualify for the $50 Fast Start Bonus.</a:t>
            </a:r>
          </a:p>
          <a:p>
            <a:pPr eaLnBrk="1"/>
            <a:r>
              <a:rPr lang="en-US" altLang="x-none">
                <a:latin typeface="Helvetica Neue" charset="0"/>
                <a:ea typeface="ＭＳ Ｐゴシック" charset="-128"/>
              </a:rPr>
              <a:t>----------------------------------------------------------------------------------------------------------------------------</a:t>
            </a:r>
          </a:p>
        </p:txBody>
      </p:sp>
    </p:spTree>
    <p:extLst>
      <p:ext uri="{BB962C8B-B14F-4D97-AF65-F5344CB8AC3E}">
        <p14:creationId xmlns:p14="http://schemas.microsoft.com/office/powerpoint/2010/main" val="14596768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2090A90-4E8A-9844-96CF-BE6668FD4CED}" type="slidenum">
              <a:rPr lang="en-US" smtClean="0"/>
              <a:pPr/>
              <a:t>20</a:t>
            </a:fld>
            <a:endParaRPr lang="en-US"/>
          </a:p>
        </p:txBody>
      </p:sp>
    </p:spTree>
    <p:extLst>
      <p:ext uri="{BB962C8B-B14F-4D97-AF65-F5344CB8AC3E}">
        <p14:creationId xmlns:p14="http://schemas.microsoft.com/office/powerpoint/2010/main" val="17042812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28E0CDB-A552-AE44-BFF4-11C22AFB17D4}" type="datetimeFigureOut">
              <a:rPr lang="en-US" smtClean="0"/>
              <a:t>2/8/21</a:t>
            </a:fld>
            <a:endParaRPr lang="en-US"/>
          </a:p>
        </p:txBody>
      </p:sp>
      <p:sp>
        <p:nvSpPr>
          <p:cNvPr id="5" name="Footer Placeholder 4"/>
          <p:cNvSpPr>
            <a:spLocks noGrp="1"/>
          </p:cNvSpPr>
          <p:nvPr>
            <p:ph type="ftr" sz="quarter" idx="11"/>
          </p:nvPr>
        </p:nvSpPr>
        <p:spPr>
          <a:xfrm>
            <a:off x="2416500" y="329307"/>
            <a:ext cx="4973915" cy="309201"/>
          </a:xfrm>
        </p:spPr>
        <p:txBody>
          <a:bodyPr/>
          <a:lstStyle/>
          <a:p>
            <a:endParaRPr lang="en-US"/>
          </a:p>
        </p:txBody>
      </p:sp>
      <p:sp>
        <p:nvSpPr>
          <p:cNvPr id="6" name="Slide Number Placeholder 5"/>
          <p:cNvSpPr>
            <a:spLocks noGrp="1"/>
          </p:cNvSpPr>
          <p:nvPr>
            <p:ph type="sldNum" sz="quarter" idx="12"/>
          </p:nvPr>
        </p:nvSpPr>
        <p:spPr>
          <a:xfrm>
            <a:off x="1437664" y="798973"/>
            <a:ext cx="811019" cy="503578"/>
          </a:xfrm>
        </p:spPr>
        <p:txBody>
          <a:bodyPr/>
          <a:lstStyle/>
          <a:p>
            <a:fld id="{78A859E3-6456-4E49-BCC0-5487D308BFD5}" type="slidenum">
              <a:rPr lang="en-US" smtClean="0"/>
              <a:t>‹#›</a:t>
            </a:fld>
            <a:endParaRPr lang="en-US"/>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28E0CDB-A552-AE44-BFF4-11C22AFB17D4}" type="datetimeFigureOut">
              <a:rPr lang="en-US" smtClean="0"/>
              <a:t>2/8/21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A859E3-6456-4E49-BCC0-5487D308BFD5}" type="slidenum">
              <a:rPr lang="en-US" smtClean="0"/>
              <a:t>‹#›</a:t>
            </a:fld>
            <a:endParaRPr lang="en-US"/>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28E0CDB-A552-AE44-BFF4-11C22AFB17D4}" type="datetimeFigureOut">
              <a:rPr lang="en-US" smtClean="0"/>
              <a:t>2/8/21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A859E3-6456-4E49-BCC0-5487D308BFD5}" type="slidenum">
              <a:rPr lang="en-US" smtClean="0"/>
              <a:t>‹#›</a:t>
            </a:fld>
            <a:endParaRPr lang="en-US"/>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6" name="Picture 5" descr="TLC pp 1.tif"/>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42802" y="-118837"/>
            <a:ext cx="12677604" cy="7095674"/>
          </a:xfrm>
          <a:prstGeom prst="rect">
            <a:avLst/>
          </a:prstGeom>
        </p:spPr>
      </p:pic>
    </p:spTree>
    <p:extLst>
      <p:ext uri="{BB962C8B-B14F-4D97-AF65-F5344CB8AC3E}">
        <p14:creationId xmlns:p14="http://schemas.microsoft.com/office/powerpoint/2010/main" val="4768785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28E0CDB-A552-AE44-BFF4-11C22AFB17D4}" type="datetimeFigureOut">
              <a:rPr lang="en-US" smtClean="0"/>
              <a:t>2/8/21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A859E3-6456-4E49-BCC0-5487D308BFD5}" type="slidenum">
              <a:rPr lang="en-US" smtClean="0"/>
              <a:t>‹#›</a:t>
            </a:fld>
            <a:endParaRPr lang="en-US"/>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28E0CDB-A552-AE44-BFF4-11C22AFB17D4}" type="datetimeFigureOut">
              <a:rPr lang="en-US" smtClean="0"/>
              <a:t>2/8/21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A859E3-6456-4E49-BCC0-5487D308BFD5}" type="slidenum">
              <a:rPr lang="en-US" smtClean="0"/>
              <a:t>‹#›</a:t>
            </a:fld>
            <a:endParaRPr lang="en-US"/>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28E0CDB-A552-AE44-BFF4-11C22AFB17D4}" type="datetimeFigureOut">
              <a:rPr lang="en-US" smtClean="0"/>
              <a:t>2/8/21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A859E3-6456-4E49-BCC0-5487D308BFD5}" type="slidenum">
              <a:rPr lang="en-US" smtClean="0"/>
              <a:t>‹#›</a:t>
            </a:fld>
            <a:endParaRPr lang="en-US"/>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28E0CDB-A552-AE44-BFF4-11C22AFB17D4}" type="datetimeFigureOut">
              <a:rPr lang="en-US" smtClean="0"/>
              <a:t>2/8/21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8A859E3-6456-4E49-BCC0-5487D308BFD5}" type="slidenum">
              <a:rPr lang="en-US" smtClean="0"/>
              <a:t>‹#›</a:t>
            </a:fld>
            <a:endParaRPr lang="en-US"/>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28E0CDB-A552-AE44-BFF4-11C22AFB17D4}" type="datetimeFigureOut">
              <a:rPr lang="en-US" smtClean="0"/>
              <a:t>2/8/21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8A859E3-6456-4E49-BCC0-5487D308BFD5}" type="slidenum">
              <a:rPr lang="en-US" smtClean="0"/>
              <a:t>‹#›</a:t>
            </a:fld>
            <a:endParaRPr lang="en-US"/>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28E0CDB-A552-AE44-BFF4-11C22AFB17D4}" type="datetimeFigureOut">
              <a:rPr lang="en-US" smtClean="0"/>
              <a:t>2/8/21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8A859E3-6456-4E49-BCC0-5487D308BFD5}"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28E0CDB-A552-AE44-BFF4-11C22AFB17D4}" type="datetimeFigureOut">
              <a:rPr lang="en-US" smtClean="0"/>
              <a:t>2/8/21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A859E3-6456-4E49-BCC0-5487D308BFD5}" type="slidenum">
              <a:rPr lang="en-US" smtClean="0"/>
              <a:t>‹#›</a:t>
            </a:fld>
            <a:endParaRPr lang="en-US"/>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F28E0CDB-A552-AE44-BFF4-11C22AFB17D4}" type="datetimeFigureOut">
              <a:rPr lang="en-US" smtClean="0"/>
              <a:t>2/8/21</a:t>
            </a:fld>
            <a:endParaRPr lang="en-US"/>
          </a:p>
        </p:txBody>
      </p:sp>
      <p:sp>
        <p:nvSpPr>
          <p:cNvPr id="6" name="Footer Placeholder 5"/>
          <p:cNvSpPr>
            <a:spLocks noGrp="1"/>
          </p:cNvSpPr>
          <p:nvPr>
            <p:ph type="ftr" sz="quarter" idx="11"/>
          </p:nvPr>
        </p:nvSpPr>
        <p:spPr>
          <a:xfrm>
            <a:off x="1447382" y="318640"/>
            <a:ext cx="5541004" cy="320931"/>
          </a:xfrm>
        </p:spPr>
        <p:txBody>
          <a:bodyPr/>
          <a:lstStyle/>
          <a:p>
            <a:endParaRPr lang="en-US"/>
          </a:p>
        </p:txBody>
      </p:sp>
      <p:sp>
        <p:nvSpPr>
          <p:cNvPr id="7" name="Slide Number Placeholder 6"/>
          <p:cNvSpPr>
            <a:spLocks noGrp="1"/>
          </p:cNvSpPr>
          <p:nvPr>
            <p:ph type="sldNum" sz="quarter" idx="12"/>
          </p:nvPr>
        </p:nvSpPr>
        <p:spPr/>
        <p:txBody>
          <a:bodyPr/>
          <a:lstStyle/>
          <a:p>
            <a:fld id="{78A859E3-6456-4E49-BCC0-5487D308BFD5}" type="slidenum">
              <a:rPr lang="en-US" smtClean="0"/>
              <a:t>‹#›</a:t>
            </a:fld>
            <a:endParaRPr lang="en-US"/>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4" cstate="screen">
            <a:extLst>
              <a:ext uri="{28A0092B-C50C-407E-A947-70E740481C1C}">
                <a14:useLocalDpi xmlns:a14="http://schemas.microsoft.com/office/drawing/2010/main"/>
              </a:ext>
            </a:extLst>
          </a:blip>
          <a:srcRect b="-1562"/>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F28E0CDB-A552-AE44-BFF4-11C22AFB17D4}" type="datetimeFigureOut">
              <a:rPr lang="en-US" smtClean="0"/>
              <a:t>2/8/21</a:t>
            </a:fld>
            <a:endParaRPr lang="en-US"/>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78A859E3-6456-4E49-BCC0-5487D308BFD5}" type="slidenum">
              <a:rPr lang="en-US" smtClean="0"/>
              <a:t>‹#›</a:t>
            </a:fld>
            <a:endParaRPr lang="en-US"/>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6588576"/>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 id="2147483803" r:id="rId12"/>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hyperlink" Target="mailto:info@pennytremblay.com" TargetMode="External"/><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hyperlink" Target="http://www.pennytremblay.com/" TargetMode="External"/><Relationship Id="rId1" Type="http://schemas.openxmlformats.org/officeDocument/2006/relationships/slideLayout" Target="../slideLayouts/slideLayout1.xml"/><Relationship Id="rId4" Type="http://schemas.openxmlformats.org/officeDocument/2006/relationships/image" Target="../media/image1.jpeg"/></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8.jpe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88015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0267" y="629266"/>
            <a:ext cx="4013200" cy="1676603"/>
          </a:xfrm>
        </p:spPr>
        <p:txBody>
          <a:bodyPr>
            <a:normAutofit/>
          </a:bodyPr>
          <a:lstStyle/>
          <a:p>
            <a:r>
              <a:rPr lang="en-US"/>
              <a:t>5 Contacts / Day</a:t>
            </a:r>
            <a:endParaRPr lang="en-US" dirty="0"/>
          </a:p>
        </p:txBody>
      </p:sp>
      <p:sp>
        <p:nvSpPr>
          <p:cNvPr id="2055" name="Content Placeholder 2054">
            <a:extLst>
              <a:ext uri="{FF2B5EF4-FFF2-40B4-BE49-F238E27FC236}">
                <a16:creationId xmlns:a16="http://schemas.microsoft.com/office/drawing/2014/main" id="{B2CDAAA7-5241-4224-B3BB-62E3B85FC9DA}"/>
              </a:ext>
            </a:extLst>
          </p:cNvPr>
          <p:cNvSpPr>
            <a:spLocks noGrp="1"/>
          </p:cNvSpPr>
          <p:nvPr>
            <p:ph idx="1"/>
          </p:nvPr>
        </p:nvSpPr>
        <p:spPr>
          <a:xfrm>
            <a:off x="648931" y="2438400"/>
            <a:ext cx="3651466" cy="3785419"/>
          </a:xfrm>
        </p:spPr>
        <p:txBody>
          <a:bodyPr>
            <a:normAutofit/>
          </a:bodyPr>
          <a:lstStyle/>
          <a:p>
            <a:r>
              <a:rPr lang="en-US" sz="1800" dirty="0"/>
              <a:t>More  connections = More Sales</a:t>
            </a:r>
          </a:p>
          <a:p>
            <a:r>
              <a:rPr lang="en-US" sz="1800" dirty="0"/>
              <a:t>Get over your excuses</a:t>
            </a:r>
          </a:p>
          <a:p>
            <a:r>
              <a:rPr lang="en-US" sz="1800" dirty="0"/>
              <a:t>Time block and stick to your commitment</a:t>
            </a:r>
          </a:p>
        </p:txBody>
      </p:sp>
      <p:pic>
        <p:nvPicPr>
          <p:cNvPr id="2053" name="Picture 2" descr="mage result for rubber meets the road"/>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r="-1" b="-1"/>
          <a:stretch/>
        </p:blipFill>
        <p:spPr bwMode="auto">
          <a:xfrm>
            <a:off x="4639056" y="10"/>
            <a:ext cx="7552944" cy="6857990"/>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24248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8" name="Rectangle 97">
            <a:extLst>
              <a:ext uri="{FF2B5EF4-FFF2-40B4-BE49-F238E27FC236}">
                <a16:creationId xmlns:a16="http://schemas.microsoft.com/office/drawing/2014/main" id="{0CABCAE3-64FC-4149-819F-2C1812824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00" name="Picture 99">
            <a:extLst>
              <a:ext uri="{FF2B5EF4-FFF2-40B4-BE49-F238E27FC236}">
                <a16:creationId xmlns:a16="http://schemas.microsoft.com/office/drawing/2014/main" id="{012FDCFE-9AD2-4D8A-8CBF-B3AA37EBF6D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cstate="screen">
            <a:extLst>
              <a:ext uri="{28A0092B-C50C-407E-A947-70E740481C1C}">
                <a14:useLocalDpi xmlns:a14="http://schemas.microsoft.com/office/drawing/2010/main"/>
              </a:ext>
            </a:extLst>
          </a:blip>
          <a:srcRect b="-1562"/>
          <a:stretch/>
        </p:blipFill>
        <p:spPr bwMode="black">
          <a:xfrm>
            <a:off x="0" y="6126480"/>
            <a:ext cx="12192000" cy="742950"/>
          </a:xfrm>
          <a:prstGeom prst="rect">
            <a:avLst/>
          </a:prstGeom>
        </p:spPr>
      </p:pic>
      <p:cxnSp>
        <p:nvCxnSpPr>
          <p:cNvPr id="102" name="Straight Connector 101">
            <a:extLst>
              <a:ext uri="{FF2B5EF4-FFF2-40B4-BE49-F238E27FC236}">
                <a16:creationId xmlns:a16="http://schemas.microsoft.com/office/drawing/2014/main" id="{FBD463FC-4CA8-4FF4-85A3-AF9F4B98D2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BECF35C3-8B44-4F4B-BD25-4C01823DB2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106" name="Rectangle 105">
            <a:extLst>
              <a:ext uri="{FF2B5EF4-FFF2-40B4-BE49-F238E27FC236}">
                <a16:creationId xmlns:a16="http://schemas.microsoft.com/office/drawing/2014/main" id="{2FA7AD0A-1871-4DF8-9235-F49D0513B9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a:extLst>
              <a:ext uri="{FF2B5EF4-FFF2-40B4-BE49-F238E27FC236}">
                <a16:creationId xmlns:a16="http://schemas.microsoft.com/office/drawing/2014/main" id="{36B04CFB-FAE5-47DD-9B3E-4E9BA7A89C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p:cNvSpPr>
            <a:spLocks noGrp="1"/>
          </p:cNvSpPr>
          <p:nvPr>
            <p:ph type="title"/>
          </p:nvPr>
        </p:nvSpPr>
        <p:spPr>
          <a:xfrm>
            <a:off x="659301" y="1474969"/>
            <a:ext cx="2823919" cy="1868760"/>
          </a:xfrm>
        </p:spPr>
        <p:txBody>
          <a:bodyPr vert="horz" lIns="91440" tIns="45720" rIns="91440" bIns="0" rtlCol="0" anchor="b">
            <a:normAutofit/>
          </a:bodyPr>
          <a:lstStyle/>
          <a:p>
            <a:r>
              <a:rPr lang="en-US" sz="3600"/>
              <a:t>#4 – Follow Up</a:t>
            </a:r>
          </a:p>
        </p:txBody>
      </p:sp>
      <p:cxnSp>
        <p:nvCxnSpPr>
          <p:cNvPr id="110" name="Straight Connector 109">
            <a:extLst>
              <a:ext uri="{FF2B5EF4-FFF2-40B4-BE49-F238E27FC236}">
                <a16:creationId xmlns:a16="http://schemas.microsoft.com/office/drawing/2014/main" id="{EE68D41B-9286-479F-9AB7-678C8E348D7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9301" y="3528543"/>
            <a:ext cx="2823919" cy="0"/>
          </a:xfrm>
          <a:prstGeom prst="line">
            <a:avLst/>
          </a:prstGeom>
          <a:ln w="31750"/>
        </p:spPr>
        <p:style>
          <a:lnRef idx="3">
            <a:schemeClr val="accent1"/>
          </a:lnRef>
          <a:fillRef idx="0">
            <a:schemeClr val="accent1"/>
          </a:fillRef>
          <a:effectRef idx="2">
            <a:schemeClr val="accent1"/>
          </a:effectRef>
          <a:fontRef idx="minor">
            <a:schemeClr val="tx1"/>
          </a:fontRef>
        </p:style>
      </p:cxnSp>
      <p:grpSp>
        <p:nvGrpSpPr>
          <p:cNvPr id="112" name="Group 111">
            <a:extLst>
              <a:ext uri="{FF2B5EF4-FFF2-40B4-BE49-F238E27FC236}">
                <a16:creationId xmlns:a16="http://schemas.microsoft.com/office/drawing/2014/main" id="{E8ACF89C-CFC3-4D68-B3C4-2BEFB7BBE5F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979389" y="482171"/>
            <a:ext cx="7560115" cy="5149101"/>
            <a:chOff x="3979389" y="482171"/>
            <a:chExt cx="7560115" cy="5149101"/>
          </a:xfrm>
        </p:grpSpPr>
        <p:sp>
          <p:nvSpPr>
            <p:cNvPr id="113" name="Rectangle 112">
              <a:extLst>
                <a:ext uri="{FF2B5EF4-FFF2-40B4-BE49-F238E27FC236}">
                  <a16:creationId xmlns:a16="http://schemas.microsoft.com/office/drawing/2014/main" id="{3B770B7D-3C5C-4682-8DF0-20783592F3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79389" y="482171"/>
              <a:ext cx="7560115"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4" name="Rectangle 113">
              <a:extLst>
                <a:ext uri="{FF2B5EF4-FFF2-40B4-BE49-F238E27FC236}">
                  <a16:creationId xmlns:a16="http://schemas.microsoft.com/office/drawing/2014/main" id="{A6893E11-7EC1-4EB6-A2A8-0B693F8FE5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92448" y="812507"/>
              <a:ext cx="692827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16" name="Rectangle 115">
            <a:extLst>
              <a:ext uri="{FF2B5EF4-FFF2-40B4-BE49-F238E27FC236}">
                <a16:creationId xmlns:a16="http://schemas.microsoft.com/office/drawing/2014/main" id="{622F7FD7-8884-4FD5-95AB-0B5C6033AD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5487" y="977965"/>
            <a:ext cx="6615582" cy="4135339"/>
          </a:xfrm>
          <a:prstGeom prst="rect">
            <a:avLst/>
          </a:prstGeom>
          <a:solidFill>
            <a:schemeClr val="bg1"/>
          </a:solid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0" name="Picture 6" descr="mage result for Follow up"/>
          <p:cNvPicPr>
            <a:picLocks noGrp="1" noChangeAspect="1" noChangeArrowheads="1"/>
          </p:cNvPicPr>
          <p:nvPr>
            <p:ph idx="1"/>
          </p:nvPr>
        </p:nvPicPr>
        <p:blipFill rotWithShape="1">
          <a:blip r:embed="rId3" cstate="screen">
            <a:extLst>
              <a:ext uri="{28A0092B-C50C-407E-A947-70E740481C1C}">
                <a14:useLocalDpi xmlns:a14="http://schemas.microsoft.com/office/drawing/2010/main"/>
              </a:ext>
            </a:extLst>
          </a:blip>
          <a:srcRect/>
          <a:stretch/>
        </p:blipFill>
        <p:spPr bwMode="auto">
          <a:xfrm>
            <a:off x="6447925" y="1116345"/>
            <a:ext cx="2623817" cy="3866172"/>
          </a:xfrm>
          <a:prstGeom prst="rect">
            <a:avLst/>
          </a:prstGeom>
          <a:noFill/>
          <a:extLst>
            <a:ext uri="{909E8E84-426E-40DD-AFC4-6F175D3DCCD1}">
              <a14:hiddenFill xmlns:a14="http://schemas.microsoft.com/office/drawing/2010/main">
                <a:solidFill>
                  <a:srgbClr val="FFFFFF"/>
                </a:solidFill>
              </a14:hiddenFill>
            </a:ext>
          </a:extLst>
        </p:spPr>
      </p:pic>
      <p:pic>
        <p:nvPicPr>
          <p:cNvPr id="118" name="Picture 117">
            <a:extLst>
              <a:ext uri="{FF2B5EF4-FFF2-40B4-BE49-F238E27FC236}">
                <a16:creationId xmlns:a16="http://schemas.microsoft.com/office/drawing/2014/main" id="{16EFE474-4FE0-4E8F-8F09-5ED2C9E76A8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cstate="screen">
            <a:extLst>
              <a:ext uri="{28A0092B-C50C-407E-A947-70E740481C1C}">
                <a14:useLocalDpi xmlns:a14="http://schemas.microsoft.com/office/drawing/2010/main"/>
              </a:ext>
            </a:extLst>
          </a:blip>
          <a:srcRect b="-1562"/>
          <a:stretch/>
        </p:blipFill>
        <p:spPr bwMode="black">
          <a:xfrm>
            <a:off x="0" y="6126480"/>
            <a:ext cx="12192000" cy="742950"/>
          </a:xfrm>
          <a:prstGeom prst="rect">
            <a:avLst/>
          </a:prstGeom>
        </p:spPr>
      </p:pic>
      <p:cxnSp>
        <p:nvCxnSpPr>
          <p:cNvPr id="120" name="Straight Connector 119">
            <a:extLst>
              <a:ext uri="{FF2B5EF4-FFF2-40B4-BE49-F238E27FC236}">
                <a16:creationId xmlns:a16="http://schemas.microsoft.com/office/drawing/2014/main" id="{CF8B8C81-54DC-4AF5-B682-3A2C70A6B5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82769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5" name="Rectangle 74">
            <a:extLst>
              <a:ext uri="{FF2B5EF4-FFF2-40B4-BE49-F238E27FC236}">
                <a16:creationId xmlns:a16="http://schemas.microsoft.com/office/drawing/2014/main" id="{021A4066-B261-49FE-952E-A0FE3EE75C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7" name="Straight Connector 76">
            <a:extLst>
              <a:ext uri="{FF2B5EF4-FFF2-40B4-BE49-F238E27FC236}">
                <a16:creationId xmlns:a16="http://schemas.microsoft.com/office/drawing/2014/main" id="{381B4579-E2EA-4BD7-94FF-0A0BEE135C6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3896" y="1847088"/>
            <a:ext cx="3530885"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4" name="Title 3"/>
          <p:cNvSpPr>
            <a:spLocks noGrp="1"/>
          </p:cNvSpPr>
          <p:nvPr>
            <p:ph type="title"/>
          </p:nvPr>
        </p:nvSpPr>
        <p:spPr>
          <a:xfrm>
            <a:off x="1451580" y="804520"/>
            <a:ext cx="3530157" cy="1049235"/>
          </a:xfrm>
        </p:spPr>
        <p:txBody>
          <a:bodyPr vert="horz" lIns="91440" tIns="45720" rIns="91440" bIns="45720" rtlCol="0" anchor="t">
            <a:normAutofit/>
          </a:bodyPr>
          <a:lstStyle/>
          <a:p>
            <a:r>
              <a:rPr lang="en-US" dirty="0"/>
              <a:t>F.U. opportunities</a:t>
            </a:r>
          </a:p>
        </p:txBody>
      </p:sp>
      <p:sp>
        <p:nvSpPr>
          <p:cNvPr id="79" name="Rectangle 78">
            <a:extLst>
              <a:ext uri="{FF2B5EF4-FFF2-40B4-BE49-F238E27FC236}">
                <a16:creationId xmlns:a16="http://schemas.microsoft.com/office/drawing/2014/main" id="{81958111-BC13-4D45-AB27-0C2C83F9BA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5" name="TextBox 4"/>
          <p:cNvSpPr txBox="1"/>
          <p:nvPr/>
        </p:nvSpPr>
        <p:spPr>
          <a:xfrm>
            <a:off x="1451581" y="2015732"/>
            <a:ext cx="3526523" cy="3450613"/>
          </a:xfrm>
          <a:prstGeom prst="rect">
            <a:avLst/>
          </a:prstGeom>
        </p:spPr>
        <p:txBody>
          <a:bodyPr vert="horz" lIns="91440" tIns="45720" rIns="91440" bIns="45720" rtlCol="0" anchor="t">
            <a:normAutofit/>
          </a:bodyPr>
          <a:lstStyle/>
          <a:p>
            <a:pPr indent="-228600">
              <a:lnSpc>
                <a:spcPct val="110000"/>
              </a:lnSpc>
              <a:spcAft>
                <a:spcPts val="600"/>
              </a:spcAft>
              <a:buClr>
                <a:schemeClr val="accent1"/>
              </a:buClr>
              <a:buSzPct val="100000"/>
              <a:buFont typeface="Arial" panose="020B0604020202020204" pitchFamily="34" charset="0"/>
              <a:buChar char="•"/>
            </a:pPr>
            <a:endParaRPr lang="en-US" sz="1100" dirty="0"/>
          </a:p>
          <a:p>
            <a:pPr indent="-228600">
              <a:lnSpc>
                <a:spcPct val="110000"/>
              </a:lnSpc>
              <a:spcAft>
                <a:spcPts val="600"/>
              </a:spcAft>
              <a:buClr>
                <a:schemeClr val="accent1"/>
              </a:buClr>
              <a:buSzPct val="100000"/>
              <a:buFont typeface="Arial" panose="020B0604020202020204" pitchFamily="34" charset="0"/>
              <a:buChar char="•"/>
            </a:pPr>
            <a:endParaRPr lang="en-US" sz="1100" dirty="0"/>
          </a:p>
          <a:p>
            <a:pPr marL="285750" indent="-228600">
              <a:lnSpc>
                <a:spcPct val="110000"/>
              </a:lnSpc>
              <a:spcAft>
                <a:spcPts val="600"/>
              </a:spcAft>
              <a:buClr>
                <a:schemeClr val="accent1"/>
              </a:buClr>
              <a:buSzPct val="100000"/>
              <a:buFont typeface="Arial" panose="020B0604020202020204" pitchFamily="34" charset="0"/>
              <a:buChar char="•"/>
            </a:pPr>
            <a:r>
              <a:rPr lang="en-US" sz="1100" dirty="0"/>
              <a:t>Phone</a:t>
            </a:r>
          </a:p>
          <a:p>
            <a:pPr marL="285750" indent="-228600">
              <a:lnSpc>
                <a:spcPct val="110000"/>
              </a:lnSpc>
              <a:spcAft>
                <a:spcPts val="600"/>
              </a:spcAft>
              <a:buClr>
                <a:schemeClr val="accent1"/>
              </a:buClr>
              <a:buSzPct val="100000"/>
              <a:buFont typeface="Arial" panose="020B0604020202020204" pitchFamily="34" charset="0"/>
              <a:buChar char="•"/>
            </a:pPr>
            <a:r>
              <a:rPr lang="en-US" sz="1100" dirty="0"/>
              <a:t>Email</a:t>
            </a:r>
          </a:p>
          <a:p>
            <a:pPr marL="285750" indent="-228600">
              <a:lnSpc>
                <a:spcPct val="110000"/>
              </a:lnSpc>
              <a:spcAft>
                <a:spcPts val="600"/>
              </a:spcAft>
              <a:buClr>
                <a:schemeClr val="accent1"/>
              </a:buClr>
              <a:buSzPct val="100000"/>
              <a:buFont typeface="Arial" panose="020B0604020202020204" pitchFamily="34" charset="0"/>
              <a:buChar char="•"/>
            </a:pPr>
            <a:r>
              <a:rPr lang="en-US" sz="1100" dirty="0"/>
              <a:t>Text</a:t>
            </a:r>
          </a:p>
          <a:p>
            <a:pPr marL="285750" indent="-228600">
              <a:lnSpc>
                <a:spcPct val="110000"/>
              </a:lnSpc>
              <a:spcAft>
                <a:spcPts val="600"/>
              </a:spcAft>
              <a:buClr>
                <a:schemeClr val="accent1"/>
              </a:buClr>
              <a:buSzPct val="100000"/>
              <a:buFont typeface="Arial" panose="020B0604020202020204" pitchFamily="34" charset="0"/>
              <a:buChar char="•"/>
            </a:pPr>
            <a:r>
              <a:rPr lang="en-US" sz="1100" dirty="0"/>
              <a:t>Send mail (snail mail)</a:t>
            </a:r>
          </a:p>
          <a:p>
            <a:pPr marL="285750" indent="-228600">
              <a:lnSpc>
                <a:spcPct val="110000"/>
              </a:lnSpc>
              <a:spcAft>
                <a:spcPts val="600"/>
              </a:spcAft>
              <a:buClr>
                <a:schemeClr val="accent1"/>
              </a:buClr>
              <a:buSzPct val="100000"/>
              <a:buFont typeface="Arial" panose="020B0604020202020204" pitchFamily="34" charset="0"/>
              <a:buChar char="•"/>
            </a:pPr>
            <a:r>
              <a:rPr lang="en-US" sz="1100" dirty="0"/>
              <a:t>Gather for meeting</a:t>
            </a:r>
          </a:p>
          <a:p>
            <a:pPr marL="285750" indent="-228600">
              <a:lnSpc>
                <a:spcPct val="110000"/>
              </a:lnSpc>
              <a:spcAft>
                <a:spcPts val="600"/>
              </a:spcAft>
              <a:buClr>
                <a:schemeClr val="accent1"/>
              </a:buClr>
              <a:buSzPct val="100000"/>
              <a:buFont typeface="Arial" panose="020B0604020202020204" pitchFamily="34" charset="0"/>
              <a:buChar char="•"/>
            </a:pPr>
            <a:r>
              <a:rPr lang="en-US" sz="1100" dirty="0"/>
              <a:t>Coffee meet up</a:t>
            </a:r>
          </a:p>
          <a:p>
            <a:pPr marL="285750" indent="-228600">
              <a:lnSpc>
                <a:spcPct val="110000"/>
              </a:lnSpc>
              <a:spcAft>
                <a:spcPts val="600"/>
              </a:spcAft>
              <a:buClr>
                <a:schemeClr val="accent1"/>
              </a:buClr>
              <a:buSzPct val="100000"/>
              <a:buFont typeface="Arial" panose="020B0604020202020204" pitchFamily="34" charset="0"/>
              <a:buChar char="•"/>
            </a:pPr>
            <a:r>
              <a:rPr lang="en-US" sz="1100" dirty="0"/>
              <a:t>Go to their site</a:t>
            </a:r>
          </a:p>
          <a:p>
            <a:pPr marL="285750" indent="-228600">
              <a:lnSpc>
                <a:spcPct val="110000"/>
              </a:lnSpc>
              <a:spcAft>
                <a:spcPts val="600"/>
              </a:spcAft>
              <a:buClr>
                <a:schemeClr val="accent1"/>
              </a:buClr>
              <a:buSzPct val="100000"/>
              <a:buFont typeface="Arial" panose="020B0604020202020204" pitchFamily="34" charset="0"/>
              <a:buChar char="•"/>
            </a:pPr>
            <a:r>
              <a:rPr lang="en-US" sz="1100" dirty="0"/>
              <a:t>Follow them on social media</a:t>
            </a:r>
          </a:p>
          <a:p>
            <a:pPr marL="285750" indent="-228600">
              <a:lnSpc>
                <a:spcPct val="110000"/>
              </a:lnSpc>
              <a:spcAft>
                <a:spcPts val="600"/>
              </a:spcAft>
              <a:buClr>
                <a:schemeClr val="accent1"/>
              </a:buClr>
              <a:buSzPct val="100000"/>
              <a:buFont typeface="Arial" panose="020B0604020202020204" pitchFamily="34" charset="0"/>
              <a:buChar char="•"/>
            </a:pPr>
            <a:r>
              <a:rPr lang="en-US" sz="1100" dirty="0"/>
              <a:t>Send them information that interests them</a:t>
            </a:r>
          </a:p>
          <a:p>
            <a:pPr marL="285750" indent="-228600">
              <a:lnSpc>
                <a:spcPct val="110000"/>
              </a:lnSpc>
              <a:spcAft>
                <a:spcPts val="600"/>
              </a:spcAft>
              <a:buClr>
                <a:schemeClr val="accent1"/>
              </a:buClr>
              <a:buSzPct val="100000"/>
              <a:buFont typeface="Arial" panose="020B0604020202020204" pitchFamily="34" charset="0"/>
              <a:buChar char="•"/>
            </a:pPr>
            <a:r>
              <a:rPr lang="en-US" sz="1100" dirty="0"/>
              <a:t>(other ideas ??)</a:t>
            </a:r>
          </a:p>
        </p:txBody>
      </p:sp>
      <p:grpSp>
        <p:nvGrpSpPr>
          <p:cNvPr id="81" name="Group 80">
            <a:extLst>
              <a:ext uri="{FF2B5EF4-FFF2-40B4-BE49-F238E27FC236}">
                <a16:creationId xmlns:a16="http://schemas.microsoft.com/office/drawing/2014/main" id="{82188758-E18A-4CE5-9D03-F4BF5D887C3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60131" y="482171"/>
            <a:ext cx="6091791" cy="5149101"/>
            <a:chOff x="5446003" y="583365"/>
            <a:chExt cx="6091790" cy="5181928"/>
          </a:xfrm>
        </p:grpSpPr>
        <p:sp>
          <p:nvSpPr>
            <p:cNvPr id="82" name="Rectangle 81">
              <a:extLst>
                <a:ext uri="{FF2B5EF4-FFF2-40B4-BE49-F238E27FC236}">
                  <a16:creationId xmlns:a16="http://schemas.microsoft.com/office/drawing/2014/main" id="{821513DD-C15F-4381-AEA6-ED9E5E218C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46003" y="583365"/>
              <a:ext cx="6091790" cy="5181928"/>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id="{CED2DE01-7F43-4858-85FC-27022DA781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64828" y="915807"/>
              <a:ext cx="5461779" cy="4494927"/>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3078" name="Picture 6" descr="mage result for Follow up"/>
          <p:cNvPicPr>
            <a:picLocks noGrp="1" noChangeAspect="1" noChangeArrowheads="1"/>
          </p:cNvPicPr>
          <p:nvPr>
            <p:ph idx="1"/>
          </p:nvPr>
        </p:nvPicPr>
        <p:blipFill rotWithShape="1">
          <a:blip r:embed="rId2" cstate="screen">
            <a:extLst>
              <a:ext uri="{28A0092B-C50C-407E-A947-70E740481C1C}">
                <a14:useLocalDpi xmlns:a14="http://schemas.microsoft.com/office/drawing/2010/main"/>
              </a:ext>
            </a:extLst>
          </a:blip>
          <a:srcRect/>
          <a:stretch/>
        </p:blipFill>
        <p:spPr bwMode="auto">
          <a:xfrm>
            <a:off x="6093926" y="1116345"/>
            <a:ext cx="4821551" cy="3866172"/>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84">
            <a:extLst>
              <a:ext uri="{FF2B5EF4-FFF2-40B4-BE49-F238E27FC236}">
                <a16:creationId xmlns:a16="http://schemas.microsoft.com/office/drawing/2014/main" id="{D42F4933-2ECF-4EE5-BCE4-F19E3CA609F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cstate="screen">
            <a:extLst>
              <a:ext uri="{28A0092B-C50C-407E-A947-70E740481C1C}">
                <a14:useLocalDpi xmlns:a14="http://schemas.microsoft.com/office/drawing/2010/main"/>
              </a:ext>
            </a:extLst>
          </a:blip>
          <a:srcRect b="-1562"/>
          <a:stretch/>
        </p:blipFill>
        <p:spPr bwMode="black">
          <a:xfrm>
            <a:off x="0" y="6126480"/>
            <a:ext cx="12192000" cy="742950"/>
          </a:xfrm>
          <a:prstGeom prst="rect">
            <a:avLst/>
          </a:prstGeom>
        </p:spPr>
      </p:pic>
      <p:cxnSp>
        <p:nvCxnSpPr>
          <p:cNvPr id="87" name="Straight Connector 86">
            <a:extLst>
              <a:ext uri="{FF2B5EF4-FFF2-40B4-BE49-F238E27FC236}">
                <a16:creationId xmlns:a16="http://schemas.microsoft.com/office/drawing/2014/main" id="{C6FAC23C-014D-4AC5-AD1B-36F7D0E7EF3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50778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6" name="Rectangle 125">
            <a:extLst>
              <a:ext uri="{FF2B5EF4-FFF2-40B4-BE49-F238E27FC236}">
                <a16:creationId xmlns:a16="http://schemas.microsoft.com/office/drawing/2014/main" id="{0CABCAE3-64FC-4149-819F-2C1812824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28" name="Picture 127">
            <a:extLst>
              <a:ext uri="{FF2B5EF4-FFF2-40B4-BE49-F238E27FC236}">
                <a16:creationId xmlns:a16="http://schemas.microsoft.com/office/drawing/2014/main" id="{012FDCFE-9AD2-4D8A-8CBF-B3AA37EBF6D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cstate="screen">
            <a:extLst>
              <a:ext uri="{28A0092B-C50C-407E-A947-70E740481C1C}">
                <a14:useLocalDpi xmlns:a14="http://schemas.microsoft.com/office/drawing/2010/main"/>
              </a:ext>
            </a:extLst>
          </a:blip>
          <a:srcRect b="-1562"/>
          <a:stretch/>
        </p:blipFill>
        <p:spPr bwMode="black">
          <a:xfrm>
            <a:off x="0" y="6126480"/>
            <a:ext cx="12192000" cy="742950"/>
          </a:xfrm>
          <a:prstGeom prst="rect">
            <a:avLst/>
          </a:prstGeom>
        </p:spPr>
      </p:pic>
      <p:cxnSp>
        <p:nvCxnSpPr>
          <p:cNvPr id="130" name="Straight Connector 129">
            <a:extLst>
              <a:ext uri="{FF2B5EF4-FFF2-40B4-BE49-F238E27FC236}">
                <a16:creationId xmlns:a16="http://schemas.microsoft.com/office/drawing/2014/main" id="{FBD463FC-4CA8-4FF4-85A3-AF9F4B98D2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BECF35C3-8B44-4F4B-BD25-4C01823DB2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134" name="Rectangle 133">
            <a:extLst>
              <a:ext uri="{FF2B5EF4-FFF2-40B4-BE49-F238E27FC236}">
                <a16:creationId xmlns:a16="http://schemas.microsoft.com/office/drawing/2014/main" id="{2FA7AD0A-1871-4DF8-9235-F49D0513B9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Rectangle 135">
            <a:extLst>
              <a:ext uri="{FF2B5EF4-FFF2-40B4-BE49-F238E27FC236}">
                <a16:creationId xmlns:a16="http://schemas.microsoft.com/office/drawing/2014/main" id="{36B04CFB-FAE5-47DD-9B3E-4E9BA7A89C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p:cNvSpPr>
            <a:spLocks noGrp="1"/>
          </p:cNvSpPr>
          <p:nvPr>
            <p:ph type="title"/>
          </p:nvPr>
        </p:nvSpPr>
        <p:spPr>
          <a:xfrm>
            <a:off x="659301" y="1474969"/>
            <a:ext cx="2823919" cy="1868760"/>
          </a:xfrm>
        </p:spPr>
        <p:txBody>
          <a:bodyPr vert="horz" lIns="91440" tIns="45720" rIns="91440" bIns="0" rtlCol="0" anchor="b">
            <a:normAutofit/>
          </a:bodyPr>
          <a:lstStyle/>
          <a:p>
            <a:r>
              <a:rPr lang="en-US" sz="3600"/>
              <a:t>#5 – repeat step 4 until sale</a:t>
            </a:r>
          </a:p>
        </p:txBody>
      </p:sp>
      <p:cxnSp>
        <p:nvCxnSpPr>
          <p:cNvPr id="138" name="Straight Connector 137">
            <a:extLst>
              <a:ext uri="{FF2B5EF4-FFF2-40B4-BE49-F238E27FC236}">
                <a16:creationId xmlns:a16="http://schemas.microsoft.com/office/drawing/2014/main" id="{EE68D41B-9286-479F-9AB7-678C8E348D7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9301" y="3528543"/>
            <a:ext cx="2823919" cy="0"/>
          </a:xfrm>
          <a:prstGeom prst="line">
            <a:avLst/>
          </a:prstGeom>
          <a:ln w="31750"/>
        </p:spPr>
        <p:style>
          <a:lnRef idx="3">
            <a:schemeClr val="accent1"/>
          </a:lnRef>
          <a:fillRef idx="0">
            <a:schemeClr val="accent1"/>
          </a:fillRef>
          <a:effectRef idx="2">
            <a:schemeClr val="accent1"/>
          </a:effectRef>
          <a:fontRef idx="minor">
            <a:schemeClr val="tx1"/>
          </a:fontRef>
        </p:style>
      </p:cxnSp>
      <p:grpSp>
        <p:nvGrpSpPr>
          <p:cNvPr id="140" name="Group 139">
            <a:extLst>
              <a:ext uri="{FF2B5EF4-FFF2-40B4-BE49-F238E27FC236}">
                <a16:creationId xmlns:a16="http://schemas.microsoft.com/office/drawing/2014/main" id="{E8ACF89C-CFC3-4D68-B3C4-2BEFB7BBE5F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979389" y="482171"/>
            <a:ext cx="7560115" cy="5149101"/>
            <a:chOff x="3979389" y="482171"/>
            <a:chExt cx="7560115" cy="5149101"/>
          </a:xfrm>
        </p:grpSpPr>
        <p:sp>
          <p:nvSpPr>
            <p:cNvPr id="141" name="Rectangle 140">
              <a:extLst>
                <a:ext uri="{FF2B5EF4-FFF2-40B4-BE49-F238E27FC236}">
                  <a16:creationId xmlns:a16="http://schemas.microsoft.com/office/drawing/2014/main" id="{3B770B7D-3C5C-4682-8DF0-20783592F3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79389" y="482171"/>
              <a:ext cx="7560115"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2" name="Rectangle 141">
              <a:extLst>
                <a:ext uri="{FF2B5EF4-FFF2-40B4-BE49-F238E27FC236}">
                  <a16:creationId xmlns:a16="http://schemas.microsoft.com/office/drawing/2014/main" id="{A6893E11-7EC1-4EB6-A2A8-0B693F8FE5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92448" y="812507"/>
              <a:ext cx="692827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44" name="Rectangle 143">
            <a:extLst>
              <a:ext uri="{FF2B5EF4-FFF2-40B4-BE49-F238E27FC236}">
                <a16:creationId xmlns:a16="http://schemas.microsoft.com/office/drawing/2014/main" id="{622F7FD7-8884-4FD5-95AB-0B5C6033AD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5487" y="977965"/>
            <a:ext cx="6615582" cy="4135339"/>
          </a:xfrm>
          <a:prstGeom prst="rect">
            <a:avLst/>
          </a:prstGeom>
          <a:solidFill>
            <a:schemeClr val="bg1"/>
          </a:solid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3" name="Content Placeholder 3"/>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5826747" y="1116345"/>
            <a:ext cx="3866172" cy="3866172"/>
          </a:xfrm>
          <a:prstGeom prst="rect">
            <a:avLst/>
          </a:prstGeom>
        </p:spPr>
      </p:pic>
      <p:pic>
        <p:nvPicPr>
          <p:cNvPr id="146" name="Picture 145">
            <a:extLst>
              <a:ext uri="{FF2B5EF4-FFF2-40B4-BE49-F238E27FC236}">
                <a16:creationId xmlns:a16="http://schemas.microsoft.com/office/drawing/2014/main" id="{16EFE474-4FE0-4E8F-8F09-5ED2C9E76A8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cstate="screen">
            <a:extLst>
              <a:ext uri="{28A0092B-C50C-407E-A947-70E740481C1C}">
                <a14:useLocalDpi xmlns:a14="http://schemas.microsoft.com/office/drawing/2010/main"/>
              </a:ext>
            </a:extLst>
          </a:blip>
          <a:srcRect b="-1562"/>
          <a:stretch/>
        </p:blipFill>
        <p:spPr bwMode="black">
          <a:xfrm>
            <a:off x="0" y="6126480"/>
            <a:ext cx="12192000" cy="742950"/>
          </a:xfrm>
          <a:prstGeom prst="rect">
            <a:avLst/>
          </a:prstGeom>
        </p:spPr>
      </p:pic>
      <p:cxnSp>
        <p:nvCxnSpPr>
          <p:cNvPr id="148" name="Straight Connector 147">
            <a:extLst>
              <a:ext uri="{FF2B5EF4-FFF2-40B4-BE49-F238E27FC236}">
                <a16:creationId xmlns:a16="http://schemas.microsoft.com/office/drawing/2014/main" id="{CF8B8C81-54DC-4AF5-B682-3A2C70A6B5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56315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5" name="Rectangle 74">
            <a:extLst>
              <a:ext uri="{FF2B5EF4-FFF2-40B4-BE49-F238E27FC236}">
                <a16:creationId xmlns:a16="http://schemas.microsoft.com/office/drawing/2014/main" id="{021A4066-B261-49FE-952E-A0FE3EE75C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7" name="Straight Connector 76">
            <a:extLst>
              <a:ext uri="{FF2B5EF4-FFF2-40B4-BE49-F238E27FC236}">
                <a16:creationId xmlns:a16="http://schemas.microsoft.com/office/drawing/2014/main" id="{381B4579-E2EA-4BD7-94FF-0A0BEE135C6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3896" y="1847088"/>
            <a:ext cx="3530885"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4" name="Title 3"/>
          <p:cNvSpPr>
            <a:spLocks noGrp="1"/>
          </p:cNvSpPr>
          <p:nvPr>
            <p:ph type="title"/>
          </p:nvPr>
        </p:nvSpPr>
        <p:spPr>
          <a:xfrm>
            <a:off x="1451580" y="639420"/>
            <a:ext cx="3530157" cy="1049235"/>
          </a:xfrm>
        </p:spPr>
        <p:txBody>
          <a:bodyPr vert="horz" lIns="91440" tIns="45720" rIns="91440" bIns="45720" rtlCol="0" anchor="t">
            <a:normAutofit fontScale="90000"/>
          </a:bodyPr>
          <a:lstStyle/>
          <a:p>
            <a:r>
              <a:rPr lang="en-US" dirty="0"/>
              <a:t>80% of sales are made </a:t>
            </a:r>
            <a:r>
              <a:rPr lang="en-US"/>
              <a:t>on the 5</a:t>
            </a:r>
            <a:r>
              <a:rPr lang="en-US" baseline="30000"/>
              <a:t>th</a:t>
            </a:r>
            <a:r>
              <a:rPr lang="en-US"/>
              <a:t> to 12</a:t>
            </a:r>
            <a:r>
              <a:rPr lang="en-US" baseline="30000"/>
              <a:t>th</a:t>
            </a:r>
            <a:r>
              <a:rPr lang="en-US"/>
              <a:t> contact</a:t>
            </a:r>
            <a:endParaRPr lang="en-US" dirty="0"/>
          </a:p>
        </p:txBody>
      </p:sp>
      <p:sp>
        <p:nvSpPr>
          <p:cNvPr id="79" name="Rectangle 78">
            <a:extLst>
              <a:ext uri="{FF2B5EF4-FFF2-40B4-BE49-F238E27FC236}">
                <a16:creationId xmlns:a16="http://schemas.microsoft.com/office/drawing/2014/main" id="{81958111-BC13-4D45-AB27-0C2C83F9BA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5" name="TextBox 4"/>
          <p:cNvSpPr txBox="1"/>
          <p:nvPr/>
        </p:nvSpPr>
        <p:spPr>
          <a:xfrm>
            <a:off x="1451581" y="2015732"/>
            <a:ext cx="3526523" cy="3450613"/>
          </a:xfrm>
          <a:prstGeom prst="rect">
            <a:avLst/>
          </a:prstGeom>
        </p:spPr>
        <p:txBody>
          <a:bodyPr vert="horz" lIns="91440" tIns="45720" rIns="91440" bIns="45720" rtlCol="0" anchor="t">
            <a:normAutofit/>
          </a:bodyPr>
          <a:lstStyle/>
          <a:p>
            <a:pPr indent="-228600">
              <a:lnSpc>
                <a:spcPct val="110000"/>
              </a:lnSpc>
              <a:spcAft>
                <a:spcPts val="600"/>
              </a:spcAft>
              <a:buClr>
                <a:schemeClr val="accent1"/>
              </a:buClr>
              <a:buSzPct val="100000"/>
              <a:buFont typeface="Arial" panose="020B0604020202020204" pitchFamily="34" charset="0"/>
              <a:buChar char="•"/>
            </a:pPr>
            <a:endParaRPr lang="en-US" sz="1100" dirty="0"/>
          </a:p>
          <a:p>
            <a:pPr indent="-228600">
              <a:lnSpc>
                <a:spcPct val="110000"/>
              </a:lnSpc>
              <a:spcAft>
                <a:spcPts val="600"/>
              </a:spcAft>
              <a:buClr>
                <a:schemeClr val="accent1"/>
              </a:buClr>
              <a:buSzPct val="100000"/>
              <a:buFont typeface="Arial" panose="020B0604020202020204" pitchFamily="34" charset="0"/>
              <a:buChar char="•"/>
            </a:pPr>
            <a:endParaRPr lang="en-US" sz="1100" dirty="0"/>
          </a:p>
          <a:p>
            <a:pPr marL="285750" indent="-228600">
              <a:lnSpc>
                <a:spcPct val="110000"/>
              </a:lnSpc>
              <a:spcAft>
                <a:spcPts val="600"/>
              </a:spcAft>
              <a:buClr>
                <a:schemeClr val="accent1"/>
              </a:buClr>
              <a:buSzPct val="100000"/>
              <a:buFont typeface="Arial" panose="020B0604020202020204" pitchFamily="34" charset="0"/>
              <a:buChar char="•"/>
            </a:pPr>
            <a:r>
              <a:rPr lang="en-US" dirty="0"/>
              <a:t>Keep track of your follow up efforts </a:t>
            </a:r>
            <a:r>
              <a:rPr lang="mr-IN" dirty="0"/>
              <a:t>–</a:t>
            </a:r>
            <a:r>
              <a:rPr lang="en-US" dirty="0"/>
              <a:t> 12x</a:t>
            </a:r>
          </a:p>
          <a:p>
            <a:pPr marL="285750" indent="-228600">
              <a:lnSpc>
                <a:spcPct val="110000"/>
              </a:lnSpc>
              <a:spcAft>
                <a:spcPts val="600"/>
              </a:spcAft>
              <a:buClr>
                <a:schemeClr val="accent1"/>
              </a:buClr>
              <a:buSzPct val="100000"/>
              <a:buFont typeface="Arial" panose="020B0604020202020204" pitchFamily="34" charset="0"/>
              <a:buChar char="•"/>
            </a:pPr>
            <a:r>
              <a:rPr lang="en-US" dirty="0"/>
              <a:t>Relationships are like gardening Plant seeds, water, nurture </a:t>
            </a:r>
          </a:p>
          <a:p>
            <a:pPr marL="285750" indent="-228600">
              <a:lnSpc>
                <a:spcPct val="110000"/>
              </a:lnSpc>
              <a:spcAft>
                <a:spcPts val="600"/>
              </a:spcAft>
              <a:buClr>
                <a:schemeClr val="accent1"/>
              </a:buClr>
              <a:buSzPct val="100000"/>
              <a:buFont typeface="Arial" panose="020B0604020202020204" pitchFamily="34" charset="0"/>
              <a:buChar char="•"/>
            </a:pPr>
            <a:r>
              <a:rPr lang="en-US" dirty="0"/>
              <a:t>Don’t stop unless they ask</a:t>
            </a:r>
          </a:p>
          <a:p>
            <a:pPr marL="285750" indent="-228600">
              <a:lnSpc>
                <a:spcPct val="110000"/>
              </a:lnSpc>
              <a:spcAft>
                <a:spcPts val="600"/>
              </a:spcAft>
              <a:buClr>
                <a:schemeClr val="accent1"/>
              </a:buClr>
              <a:buSzPct val="100000"/>
              <a:buFont typeface="Arial" panose="020B0604020202020204" pitchFamily="34" charset="0"/>
              <a:buChar char="•"/>
            </a:pPr>
            <a:r>
              <a:rPr lang="en-US" dirty="0"/>
              <a:t>Get over your excuses</a:t>
            </a:r>
          </a:p>
        </p:txBody>
      </p:sp>
      <p:grpSp>
        <p:nvGrpSpPr>
          <p:cNvPr id="81" name="Group 80">
            <a:extLst>
              <a:ext uri="{FF2B5EF4-FFF2-40B4-BE49-F238E27FC236}">
                <a16:creationId xmlns:a16="http://schemas.microsoft.com/office/drawing/2014/main" id="{82188758-E18A-4CE5-9D03-F4BF5D887C3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60131" y="482171"/>
            <a:ext cx="6091791" cy="5149101"/>
            <a:chOff x="5446003" y="583365"/>
            <a:chExt cx="6091790" cy="5181928"/>
          </a:xfrm>
        </p:grpSpPr>
        <p:sp>
          <p:nvSpPr>
            <p:cNvPr id="82" name="Rectangle 81">
              <a:extLst>
                <a:ext uri="{FF2B5EF4-FFF2-40B4-BE49-F238E27FC236}">
                  <a16:creationId xmlns:a16="http://schemas.microsoft.com/office/drawing/2014/main" id="{821513DD-C15F-4381-AEA6-ED9E5E218C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46003" y="583365"/>
              <a:ext cx="6091790" cy="5181928"/>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id="{CED2DE01-7F43-4858-85FC-27022DA781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64828" y="915807"/>
              <a:ext cx="5461779" cy="4494927"/>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85" name="Picture 84">
            <a:extLst>
              <a:ext uri="{FF2B5EF4-FFF2-40B4-BE49-F238E27FC236}">
                <a16:creationId xmlns:a16="http://schemas.microsoft.com/office/drawing/2014/main" id="{D42F4933-2ECF-4EE5-BCE4-F19E3CA609F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cstate="screen">
            <a:extLst>
              <a:ext uri="{28A0092B-C50C-407E-A947-70E740481C1C}">
                <a14:useLocalDpi xmlns:a14="http://schemas.microsoft.com/office/drawing/2010/main"/>
              </a:ext>
            </a:extLst>
          </a:blip>
          <a:srcRect b="-1562"/>
          <a:stretch/>
        </p:blipFill>
        <p:spPr bwMode="black">
          <a:xfrm>
            <a:off x="0" y="6126480"/>
            <a:ext cx="12192000" cy="742950"/>
          </a:xfrm>
          <a:prstGeom prst="rect">
            <a:avLst/>
          </a:prstGeom>
        </p:spPr>
      </p:pic>
      <p:cxnSp>
        <p:nvCxnSpPr>
          <p:cNvPr id="87" name="Straight Connector 86">
            <a:extLst>
              <a:ext uri="{FF2B5EF4-FFF2-40B4-BE49-F238E27FC236}">
                <a16:creationId xmlns:a16="http://schemas.microsoft.com/office/drawing/2014/main" id="{C6FAC23C-014D-4AC5-AD1B-36F7D0E7EF3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2" name="Content Placeholder 1"/>
          <p:cNvSpPr>
            <a:spLocks noGrp="1"/>
          </p:cNvSpPr>
          <p:nvPr>
            <p:ph idx="1"/>
          </p:nvPr>
        </p:nvSpPr>
        <p:spPr>
          <a:xfrm>
            <a:off x="5139181" y="2015732"/>
            <a:ext cx="5915673" cy="3450613"/>
          </a:xfrm>
        </p:spPr>
        <p:txBody>
          <a:bodyPr>
            <a:normAutofit/>
          </a:bodyPr>
          <a:lstStyle/>
          <a:p>
            <a:endParaRPr lang="en-US" dirty="0"/>
          </a:p>
        </p:txBody>
      </p:sp>
      <p:pic>
        <p:nvPicPr>
          <p:cNvPr id="14" name="Content Placeholder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63347" y="1116345"/>
            <a:ext cx="3866172" cy="3866172"/>
          </a:xfrm>
          <a:prstGeom prst="rect">
            <a:avLst/>
          </a:prstGeom>
        </p:spPr>
      </p:pic>
    </p:spTree>
    <p:extLst>
      <p:ext uri="{BB962C8B-B14F-4D97-AF65-F5344CB8AC3E}">
        <p14:creationId xmlns:p14="http://schemas.microsoft.com/office/powerpoint/2010/main" val="3464877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4" name="Rectangle 153">
            <a:extLst>
              <a:ext uri="{FF2B5EF4-FFF2-40B4-BE49-F238E27FC236}">
                <a16:creationId xmlns:a16="http://schemas.microsoft.com/office/drawing/2014/main" id="{0CABCAE3-64FC-4149-819F-2C1812824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56" name="Picture 155">
            <a:extLst>
              <a:ext uri="{FF2B5EF4-FFF2-40B4-BE49-F238E27FC236}">
                <a16:creationId xmlns:a16="http://schemas.microsoft.com/office/drawing/2014/main" id="{012FDCFE-9AD2-4D8A-8CBF-B3AA37EBF6D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cstate="screen">
            <a:extLst>
              <a:ext uri="{28A0092B-C50C-407E-A947-70E740481C1C}">
                <a14:useLocalDpi xmlns:a14="http://schemas.microsoft.com/office/drawing/2010/main"/>
              </a:ext>
            </a:extLst>
          </a:blip>
          <a:srcRect b="-1562"/>
          <a:stretch/>
        </p:blipFill>
        <p:spPr bwMode="black">
          <a:xfrm>
            <a:off x="0" y="6126480"/>
            <a:ext cx="12192000" cy="742950"/>
          </a:xfrm>
          <a:prstGeom prst="rect">
            <a:avLst/>
          </a:prstGeom>
        </p:spPr>
      </p:pic>
      <p:cxnSp>
        <p:nvCxnSpPr>
          <p:cNvPr id="158" name="Straight Connector 157">
            <a:extLst>
              <a:ext uri="{FF2B5EF4-FFF2-40B4-BE49-F238E27FC236}">
                <a16:creationId xmlns:a16="http://schemas.microsoft.com/office/drawing/2014/main" id="{FBD463FC-4CA8-4FF4-85A3-AF9F4B98D2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BECF35C3-8B44-4F4B-BD25-4C01823DB2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162" name="Rectangle 161">
            <a:extLst>
              <a:ext uri="{FF2B5EF4-FFF2-40B4-BE49-F238E27FC236}">
                <a16:creationId xmlns:a16="http://schemas.microsoft.com/office/drawing/2014/main" id="{2FA7AD0A-1871-4DF8-9235-F49D0513B9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Rectangle 163">
            <a:extLst>
              <a:ext uri="{FF2B5EF4-FFF2-40B4-BE49-F238E27FC236}">
                <a16:creationId xmlns:a16="http://schemas.microsoft.com/office/drawing/2014/main" id="{36B04CFB-FAE5-47DD-9B3E-4E9BA7A89C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p:cNvSpPr>
            <a:spLocks noGrp="1"/>
          </p:cNvSpPr>
          <p:nvPr>
            <p:ph type="title"/>
          </p:nvPr>
        </p:nvSpPr>
        <p:spPr>
          <a:xfrm>
            <a:off x="659301" y="1289890"/>
            <a:ext cx="3170430" cy="1868760"/>
          </a:xfrm>
        </p:spPr>
        <p:txBody>
          <a:bodyPr vert="horz" lIns="91440" tIns="45720" rIns="91440" bIns="0" rtlCol="0" anchor="b">
            <a:normAutofit/>
          </a:bodyPr>
          <a:lstStyle/>
          <a:p>
            <a:r>
              <a:rPr lang="en-US" sz="3600" dirty="0"/>
              <a:t>#6 – Post Sale service</a:t>
            </a:r>
          </a:p>
        </p:txBody>
      </p:sp>
      <p:cxnSp>
        <p:nvCxnSpPr>
          <p:cNvPr id="166" name="Straight Connector 165">
            <a:extLst>
              <a:ext uri="{FF2B5EF4-FFF2-40B4-BE49-F238E27FC236}">
                <a16:creationId xmlns:a16="http://schemas.microsoft.com/office/drawing/2014/main" id="{EE68D41B-9286-479F-9AB7-678C8E348D7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9301" y="3528543"/>
            <a:ext cx="2823919" cy="0"/>
          </a:xfrm>
          <a:prstGeom prst="line">
            <a:avLst/>
          </a:prstGeom>
          <a:ln w="31750"/>
        </p:spPr>
        <p:style>
          <a:lnRef idx="3">
            <a:schemeClr val="accent1"/>
          </a:lnRef>
          <a:fillRef idx="0">
            <a:schemeClr val="accent1"/>
          </a:fillRef>
          <a:effectRef idx="2">
            <a:schemeClr val="accent1"/>
          </a:effectRef>
          <a:fontRef idx="minor">
            <a:schemeClr val="tx1"/>
          </a:fontRef>
        </p:style>
      </p:cxnSp>
      <p:grpSp>
        <p:nvGrpSpPr>
          <p:cNvPr id="168" name="Group 167">
            <a:extLst>
              <a:ext uri="{FF2B5EF4-FFF2-40B4-BE49-F238E27FC236}">
                <a16:creationId xmlns:a16="http://schemas.microsoft.com/office/drawing/2014/main" id="{E8ACF89C-CFC3-4D68-B3C4-2BEFB7BBE5F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979389" y="482171"/>
            <a:ext cx="7560115" cy="5149101"/>
            <a:chOff x="3979389" y="482171"/>
            <a:chExt cx="7560115" cy="5149101"/>
          </a:xfrm>
        </p:grpSpPr>
        <p:sp>
          <p:nvSpPr>
            <p:cNvPr id="169" name="Rectangle 168">
              <a:extLst>
                <a:ext uri="{FF2B5EF4-FFF2-40B4-BE49-F238E27FC236}">
                  <a16:creationId xmlns:a16="http://schemas.microsoft.com/office/drawing/2014/main" id="{3B770B7D-3C5C-4682-8DF0-20783592F3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79389" y="482171"/>
              <a:ext cx="7560115"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0" name="Rectangle 169">
              <a:extLst>
                <a:ext uri="{FF2B5EF4-FFF2-40B4-BE49-F238E27FC236}">
                  <a16:creationId xmlns:a16="http://schemas.microsoft.com/office/drawing/2014/main" id="{A6893E11-7EC1-4EB6-A2A8-0B693F8FE5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92448" y="812507"/>
              <a:ext cx="692827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72" name="Rectangle 171">
            <a:extLst>
              <a:ext uri="{FF2B5EF4-FFF2-40B4-BE49-F238E27FC236}">
                <a16:creationId xmlns:a16="http://schemas.microsoft.com/office/drawing/2014/main" id="{622F7FD7-8884-4FD5-95AB-0B5C6033AD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5487" y="977965"/>
            <a:ext cx="6615582" cy="4135339"/>
          </a:xfrm>
          <a:prstGeom prst="rect">
            <a:avLst/>
          </a:prstGeom>
          <a:solidFill>
            <a:schemeClr val="bg1"/>
          </a:solid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1" name="Content Placeholder 6"/>
          <p:cNvPicPr>
            <a:picLocks noGrp="1" noChangeAspect="1"/>
          </p:cNvPicPr>
          <p:nvPr>
            <p:ph idx="1"/>
          </p:nvPr>
        </p:nvPicPr>
        <p:blipFill>
          <a:blip r:embed="rId3"/>
          <a:stretch>
            <a:fillRect/>
          </a:stretch>
        </p:blipFill>
        <p:spPr>
          <a:xfrm>
            <a:off x="5027556" y="1116345"/>
            <a:ext cx="5464554" cy="3866172"/>
          </a:xfrm>
          <a:prstGeom prst="rect">
            <a:avLst/>
          </a:prstGeom>
        </p:spPr>
      </p:pic>
      <p:pic>
        <p:nvPicPr>
          <p:cNvPr id="174" name="Picture 173">
            <a:extLst>
              <a:ext uri="{FF2B5EF4-FFF2-40B4-BE49-F238E27FC236}">
                <a16:creationId xmlns:a16="http://schemas.microsoft.com/office/drawing/2014/main" id="{16EFE474-4FE0-4E8F-8F09-5ED2C9E76A8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cstate="screen">
            <a:extLst>
              <a:ext uri="{28A0092B-C50C-407E-A947-70E740481C1C}">
                <a14:useLocalDpi xmlns:a14="http://schemas.microsoft.com/office/drawing/2010/main"/>
              </a:ext>
            </a:extLst>
          </a:blip>
          <a:srcRect b="-1562"/>
          <a:stretch/>
        </p:blipFill>
        <p:spPr bwMode="black">
          <a:xfrm>
            <a:off x="0" y="6126480"/>
            <a:ext cx="12192000" cy="742950"/>
          </a:xfrm>
          <a:prstGeom prst="rect">
            <a:avLst/>
          </a:prstGeom>
        </p:spPr>
      </p:pic>
      <p:cxnSp>
        <p:nvCxnSpPr>
          <p:cNvPr id="176" name="Straight Connector 175">
            <a:extLst>
              <a:ext uri="{FF2B5EF4-FFF2-40B4-BE49-F238E27FC236}">
                <a16:creationId xmlns:a16="http://schemas.microsoft.com/office/drawing/2014/main" id="{CF8B8C81-54DC-4AF5-B682-3A2C70A6B5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89138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Post-Sale Service SYSTEM</a:t>
            </a:r>
          </a:p>
        </p:txBody>
      </p:sp>
      <p:pic>
        <p:nvPicPr>
          <p:cNvPr id="7" name="Content Placeholder 6"/>
          <p:cNvPicPr>
            <a:picLocks noGrp="1" noChangeAspect="1"/>
          </p:cNvPicPr>
          <p:nvPr>
            <p:ph sz="half" idx="1"/>
          </p:nvPr>
        </p:nvPicPr>
        <p:blipFill>
          <a:blip r:embed="rId2"/>
          <a:stretch>
            <a:fillRect/>
          </a:stretch>
        </p:blipFill>
        <p:spPr>
          <a:xfrm>
            <a:off x="1447800" y="2092003"/>
            <a:ext cx="4645025" cy="3286769"/>
          </a:xfrm>
          <a:prstGeom prst="rect">
            <a:avLst/>
          </a:prstGeom>
        </p:spPr>
      </p:pic>
      <p:sp>
        <p:nvSpPr>
          <p:cNvPr id="8" name="Content Placeholder 7"/>
          <p:cNvSpPr>
            <a:spLocks noGrp="1"/>
          </p:cNvSpPr>
          <p:nvPr>
            <p:ph sz="half" idx="2"/>
          </p:nvPr>
        </p:nvSpPr>
        <p:spPr/>
        <p:txBody>
          <a:bodyPr>
            <a:normAutofit fontScale="85000" lnSpcReduction="20000"/>
          </a:bodyPr>
          <a:lstStyle/>
          <a:p>
            <a:pPr marL="0" indent="0">
              <a:buNone/>
            </a:pPr>
            <a:r>
              <a:rPr lang="en-US" dirty="0"/>
              <a:t>Example</a:t>
            </a:r>
          </a:p>
          <a:p>
            <a:r>
              <a:rPr lang="en-US" dirty="0"/>
              <a:t>Send thank you card</a:t>
            </a:r>
          </a:p>
          <a:p>
            <a:r>
              <a:rPr lang="en-US" dirty="0"/>
              <a:t>Check in (repeat)</a:t>
            </a:r>
          </a:p>
          <a:p>
            <a:r>
              <a:rPr lang="en-US" dirty="0"/>
              <a:t>Set up future appointment / opportunity for business</a:t>
            </a:r>
          </a:p>
          <a:p>
            <a:r>
              <a:rPr lang="en-US" dirty="0"/>
              <a:t>Ask for feedback</a:t>
            </a:r>
          </a:p>
          <a:p>
            <a:r>
              <a:rPr lang="en-US" dirty="0"/>
              <a:t>Ask for testimonials</a:t>
            </a:r>
          </a:p>
          <a:p>
            <a:r>
              <a:rPr lang="en-US" dirty="0"/>
              <a:t>Ask for referrals</a:t>
            </a:r>
          </a:p>
          <a:p>
            <a:r>
              <a:rPr lang="en-US" dirty="0"/>
              <a:t>Send relevant information</a:t>
            </a:r>
          </a:p>
          <a:p>
            <a:endParaRPr lang="en-US" dirty="0"/>
          </a:p>
          <a:p>
            <a:endParaRPr lang="en-US" dirty="0"/>
          </a:p>
        </p:txBody>
      </p:sp>
    </p:spTree>
    <p:extLst>
      <p:ext uri="{BB962C8B-B14F-4D97-AF65-F5344CB8AC3E}">
        <p14:creationId xmlns:p14="http://schemas.microsoft.com/office/powerpoint/2010/main" val="988880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Here is my system after a training session or keynote is delivered:</a:t>
            </a:r>
          </a:p>
        </p:txBody>
      </p:sp>
      <p:pic>
        <p:nvPicPr>
          <p:cNvPr id="4" name="Content Placeholder 3"/>
          <p:cNvPicPr>
            <a:picLocks noGrp="1" noChangeAspect="1"/>
          </p:cNvPicPr>
          <p:nvPr>
            <p:ph sz="half" idx="1"/>
          </p:nvPr>
        </p:nvPicPr>
        <p:blipFill>
          <a:blip r:embed="rId2" cstate="screen">
            <a:extLst>
              <a:ext uri="{28A0092B-C50C-407E-A947-70E740481C1C}">
                <a14:useLocalDpi xmlns:a14="http://schemas.microsoft.com/office/drawing/2010/main"/>
              </a:ext>
            </a:extLst>
          </a:blip>
          <a:stretch>
            <a:fillRect/>
          </a:stretch>
        </p:blipFill>
        <p:spPr>
          <a:xfrm>
            <a:off x="1447800" y="2187046"/>
            <a:ext cx="4645025" cy="3096683"/>
          </a:xfrm>
        </p:spPr>
      </p:pic>
      <p:sp>
        <p:nvSpPr>
          <p:cNvPr id="8" name="Content Placeholder 7"/>
          <p:cNvSpPr>
            <a:spLocks noGrp="1"/>
          </p:cNvSpPr>
          <p:nvPr>
            <p:ph sz="half" idx="2"/>
          </p:nvPr>
        </p:nvSpPr>
        <p:spPr/>
        <p:txBody>
          <a:bodyPr>
            <a:normAutofit fontScale="85000" lnSpcReduction="10000"/>
          </a:bodyPr>
          <a:lstStyle/>
          <a:p>
            <a:pPr lvl="0"/>
            <a:r>
              <a:rPr lang="en-US" dirty="0"/>
              <a:t>Review feedback forms and follow-up on any questions / comments</a:t>
            </a:r>
          </a:p>
          <a:p>
            <a:pPr lvl="0"/>
            <a:r>
              <a:rPr lang="en-US" dirty="0"/>
              <a:t>Send Thank You card to client</a:t>
            </a:r>
          </a:p>
          <a:p>
            <a:pPr lvl="0"/>
            <a:r>
              <a:rPr lang="en-US" dirty="0"/>
              <a:t>Send Referral gift to person who referred client</a:t>
            </a:r>
          </a:p>
          <a:p>
            <a:pPr lvl="0"/>
            <a:r>
              <a:rPr lang="en-US" dirty="0"/>
              <a:t>Offer ‘next step’ options for future training or conferences </a:t>
            </a:r>
          </a:p>
          <a:p>
            <a:pPr lvl="0"/>
            <a:r>
              <a:rPr lang="en-US" dirty="0"/>
              <a:t>Ask for referrals</a:t>
            </a:r>
          </a:p>
          <a:p>
            <a:pPr lvl="0"/>
            <a:r>
              <a:rPr lang="en-US" dirty="0"/>
              <a:t>Put into relationship marketing campaign to maintain connection</a:t>
            </a:r>
          </a:p>
          <a:p>
            <a:endParaRPr lang="en-US" dirty="0"/>
          </a:p>
          <a:p>
            <a:endParaRPr lang="en-US" dirty="0"/>
          </a:p>
        </p:txBody>
      </p:sp>
    </p:spTree>
    <p:extLst>
      <p:ext uri="{BB962C8B-B14F-4D97-AF65-F5344CB8AC3E}">
        <p14:creationId xmlns:p14="http://schemas.microsoft.com/office/powerpoint/2010/main" val="7159476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1579" y="617481"/>
            <a:ext cx="9603275" cy="1049235"/>
          </a:xfrm>
        </p:spPr>
        <p:txBody>
          <a:bodyPr>
            <a:normAutofit fontScale="90000"/>
          </a:bodyPr>
          <a:lstStyle/>
          <a:p>
            <a:r>
              <a:rPr lang="en-US" cap="none" dirty="0"/>
              <a:t>Email: </a:t>
            </a:r>
            <a:br>
              <a:rPr lang="en-US" cap="none" dirty="0"/>
            </a:br>
            <a:r>
              <a:rPr lang="en-US" cap="none" dirty="0" err="1"/>
              <a:t>va@pennytremblay</a:t>
            </a:r>
            <a:r>
              <a:rPr lang="en-US" cap="none" dirty="0"/>
              <a:t> </a:t>
            </a:r>
            <a:br>
              <a:rPr lang="en-US" cap="none" dirty="0"/>
            </a:br>
            <a:r>
              <a:rPr lang="en-US" cap="none" dirty="0"/>
              <a:t>For a copy of my e-book</a:t>
            </a:r>
            <a:br>
              <a:rPr lang="en-US" cap="none" dirty="0"/>
            </a:br>
            <a:r>
              <a:rPr lang="en-US" i="1" cap="none" dirty="0"/>
              <a:t>Networking Boot Camp</a:t>
            </a:r>
          </a:p>
        </p:txBody>
      </p:sp>
      <p:pic>
        <p:nvPicPr>
          <p:cNvPr id="4" name="Content Placeholder 3"/>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6953859" y="2016125"/>
            <a:ext cx="2464027" cy="3449638"/>
          </a:xfrm>
        </p:spPr>
      </p:pic>
    </p:spTree>
    <p:extLst>
      <p:ext uri="{BB962C8B-B14F-4D97-AF65-F5344CB8AC3E}">
        <p14:creationId xmlns:p14="http://schemas.microsoft.com/office/powerpoint/2010/main" val="5711842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8065" name="Picture 1" descr="Bootcamp-logo.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5437337" y="1892299"/>
            <a:ext cx="4847704" cy="870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400000"/>
                <a:headEnd/>
                <a:tailEnd/>
              </a14:hiddenLine>
            </a:ext>
          </a:extLst>
        </p:spPr>
      </p:pic>
      <p:pic>
        <p:nvPicPr>
          <p:cNvPr id="88066" name="Picture 2" descr="boots-hi.pn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559594" y="1059285"/>
            <a:ext cx="5764113" cy="5341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400000"/>
                <a:headEnd/>
                <a:tailEnd/>
              </a14:hiddenLine>
            </a:ext>
          </a:extLst>
        </p:spPr>
      </p:pic>
      <p:sp>
        <p:nvSpPr>
          <p:cNvPr id="9219" name="Rectangle 3"/>
          <p:cNvSpPr>
            <a:spLocks/>
          </p:cNvSpPr>
          <p:nvPr/>
        </p:nvSpPr>
        <p:spPr bwMode="auto">
          <a:xfrm>
            <a:off x="6328172" y="3877610"/>
            <a:ext cx="4911328" cy="1215553"/>
          </a:xfrm>
          <a:prstGeom prst="rect">
            <a:avLst/>
          </a:prstGeom>
          <a:noFill/>
          <a:ln w="3175" cap="flat" cmpd="sng">
            <a:noFill/>
            <a:prstDash val="solid"/>
            <a:miter lim="400000"/>
            <a:headEnd type="none" w="med" len="med"/>
            <a:tailEnd type="none" w="med" len="med"/>
          </a:ln>
          <a:effectLst/>
        </p:spPr>
        <p:txBody>
          <a:bodyPr lIns="14288" tIns="14288" rIns="14288" bIns="14288" anchor="ctr"/>
          <a:lstStyle>
            <a:lvl1pPr defTabSz="825500" eaLnBrk="0">
              <a:defRPr sz="3600">
                <a:solidFill>
                  <a:srgbClr val="FFFFFF"/>
                </a:solidFill>
                <a:latin typeface="Helvetica Light" charset="0"/>
                <a:ea typeface="ＭＳ Ｐゴシック" charset="-128"/>
                <a:sym typeface="Helvetica Light" charset="0"/>
              </a:defRPr>
            </a:lvl1pPr>
            <a:lvl2pPr marL="742950" indent="-285750" defTabSz="825500" eaLnBrk="0">
              <a:defRPr sz="3600">
                <a:solidFill>
                  <a:srgbClr val="FFFFFF"/>
                </a:solidFill>
                <a:latin typeface="Helvetica Light" charset="0"/>
                <a:ea typeface="ＭＳ Ｐゴシック" charset="-128"/>
                <a:sym typeface="Helvetica Light" charset="0"/>
              </a:defRPr>
            </a:lvl2pPr>
            <a:lvl3pPr marL="1143000" indent="-228600" defTabSz="825500" eaLnBrk="0">
              <a:defRPr sz="3600">
                <a:solidFill>
                  <a:srgbClr val="FFFFFF"/>
                </a:solidFill>
                <a:latin typeface="Helvetica Light" charset="0"/>
                <a:ea typeface="ＭＳ Ｐゴシック" charset="-128"/>
                <a:sym typeface="Helvetica Light" charset="0"/>
              </a:defRPr>
            </a:lvl3pPr>
            <a:lvl4pPr marL="1600200" indent="-228600" defTabSz="825500" eaLnBrk="0">
              <a:defRPr sz="3600">
                <a:solidFill>
                  <a:srgbClr val="FFFFFF"/>
                </a:solidFill>
                <a:latin typeface="Helvetica Light" charset="0"/>
                <a:ea typeface="ＭＳ Ｐゴシック" charset="-128"/>
                <a:sym typeface="Helvetica Light" charset="0"/>
              </a:defRPr>
            </a:lvl4pPr>
            <a:lvl5pPr marL="2057400" indent="-228600" defTabSz="825500" eaLnBrk="0">
              <a:defRPr sz="3600">
                <a:solidFill>
                  <a:srgbClr val="FFFFFF"/>
                </a:solidFill>
                <a:latin typeface="Helvetica Light" charset="0"/>
                <a:ea typeface="ＭＳ Ｐゴシック" charset="-128"/>
                <a:sym typeface="Helvetica Light" charset="0"/>
              </a:defRPr>
            </a:lvl5pPr>
            <a:lvl6pPr marL="2514600" indent="-228600" algn="ctr" defTabSz="825500" eaLnBrk="0" fontAlgn="base" hangingPunct="0">
              <a:spcBef>
                <a:spcPct val="0"/>
              </a:spcBef>
              <a:spcAft>
                <a:spcPct val="0"/>
              </a:spcAft>
              <a:defRPr sz="3600">
                <a:solidFill>
                  <a:srgbClr val="FFFFFF"/>
                </a:solidFill>
                <a:latin typeface="Helvetica Light" charset="0"/>
                <a:ea typeface="ＭＳ Ｐゴシック" charset="-128"/>
                <a:sym typeface="Helvetica Light" charset="0"/>
              </a:defRPr>
            </a:lvl6pPr>
            <a:lvl7pPr marL="2971800" indent="-228600" algn="ctr" defTabSz="825500" eaLnBrk="0" fontAlgn="base" hangingPunct="0">
              <a:spcBef>
                <a:spcPct val="0"/>
              </a:spcBef>
              <a:spcAft>
                <a:spcPct val="0"/>
              </a:spcAft>
              <a:defRPr sz="3600">
                <a:solidFill>
                  <a:srgbClr val="FFFFFF"/>
                </a:solidFill>
                <a:latin typeface="Helvetica Light" charset="0"/>
                <a:ea typeface="ＭＳ Ｐゴシック" charset="-128"/>
                <a:sym typeface="Helvetica Light" charset="0"/>
              </a:defRPr>
            </a:lvl7pPr>
            <a:lvl8pPr marL="3429000" indent="-228600" algn="ctr" defTabSz="825500" eaLnBrk="0" fontAlgn="base" hangingPunct="0">
              <a:spcBef>
                <a:spcPct val="0"/>
              </a:spcBef>
              <a:spcAft>
                <a:spcPct val="0"/>
              </a:spcAft>
              <a:defRPr sz="3600">
                <a:solidFill>
                  <a:srgbClr val="FFFFFF"/>
                </a:solidFill>
                <a:latin typeface="Helvetica Light" charset="0"/>
                <a:ea typeface="ＭＳ Ｐゴシック" charset="-128"/>
                <a:sym typeface="Helvetica Light" charset="0"/>
              </a:defRPr>
            </a:lvl8pPr>
            <a:lvl9pPr marL="3886200" indent="-228600" algn="ctr" defTabSz="825500" eaLnBrk="0" fontAlgn="base" hangingPunct="0">
              <a:spcBef>
                <a:spcPct val="0"/>
              </a:spcBef>
              <a:spcAft>
                <a:spcPct val="0"/>
              </a:spcAft>
              <a:defRPr sz="3600">
                <a:solidFill>
                  <a:srgbClr val="FFFFFF"/>
                </a:solidFill>
                <a:latin typeface="Helvetica Light" charset="0"/>
                <a:ea typeface="ＭＳ Ｐゴシック" charset="-128"/>
                <a:sym typeface="Helvetica Light" charset="0"/>
              </a:defRPr>
            </a:lvl9pPr>
          </a:lstStyle>
          <a:p>
            <a:pPr eaLnBrk="1"/>
            <a:r>
              <a:rPr lang="en-US" altLang="x-none" sz="3305" dirty="0">
                <a:solidFill>
                  <a:srgbClr val="3E3B39"/>
                </a:solidFill>
                <a:effectLst>
                  <a:outerShdw blurRad="38100" dist="38100" dir="2700000" algn="tl">
                    <a:srgbClr val="000000"/>
                  </a:outerShdw>
                </a:effectLst>
                <a:latin typeface="Arial Black" charset="0"/>
                <a:sym typeface="Arial Black" charset="0"/>
              </a:rPr>
              <a:t>6 Weekly Group Coaching Sessions</a:t>
            </a:r>
          </a:p>
          <a:p>
            <a:pPr eaLnBrk="1"/>
            <a:r>
              <a:rPr lang="en-US" altLang="x-none" sz="2812" i="1" dirty="0">
                <a:solidFill>
                  <a:srgbClr val="017041"/>
                </a:solidFill>
                <a:effectLst>
                  <a:outerShdw blurRad="38100" dist="38100" dir="2700000" algn="tl">
                    <a:srgbClr val="000000"/>
                  </a:outerShdw>
                </a:effectLst>
                <a:latin typeface="Avenir Next Medium" charset="0"/>
                <a:sym typeface="Avenir Next Medium" charset="0"/>
              </a:rPr>
              <a:t>Inquiries to:</a:t>
            </a:r>
          </a:p>
          <a:p>
            <a:pPr eaLnBrk="1"/>
            <a:r>
              <a:rPr lang="en-US" altLang="x-none" sz="2812" i="1" dirty="0">
                <a:solidFill>
                  <a:srgbClr val="017041"/>
                </a:solidFill>
                <a:effectLst>
                  <a:outerShdw blurRad="38100" dist="38100" dir="2700000" algn="tl">
                    <a:srgbClr val="000000"/>
                  </a:outerShdw>
                </a:effectLst>
                <a:latin typeface="Avenir Next Medium" charset="0"/>
                <a:sym typeface="Avenir Next Medium" charset="0"/>
              </a:rPr>
              <a:t>VA@PENNYTREMBLAY.COM</a:t>
            </a:r>
          </a:p>
          <a:p>
            <a:pPr eaLnBrk="1"/>
            <a:r>
              <a:rPr lang="en-US" altLang="x-none" sz="2812" i="1" dirty="0">
                <a:solidFill>
                  <a:srgbClr val="017041"/>
                </a:solidFill>
                <a:effectLst>
                  <a:outerShdw blurRad="38100" dist="38100" dir="2700000" algn="tl">
                    <a:srgbClr val="000000"/>
                  </a:outerShdw>
                </a:effectLst>
                <a:latin typeface="Avenir Next Medium" charset="0"/>
                <a:sym typeface="Avenir Next Medium" charset="0"/>
              </a:rPr>
              <a:t>705-358-3396</a:t>
            </a:r>
          </a:p>
          <a:p>
            <a:pPr eaLnBrk="1"/>
            <a:r>
              <a:rPr lang="en-US" altLang="x-none" sz="2812" i="1" dirty="0" err="1">
                <a:solidFill>
                  <a:srgbClr val="017041"/>
                </a:solidFill>
                <a:effectLst>
                  <a:outerShdw blurRad="38100" dist="38100" dir="2700000" algn="tl">
                    <a:srgbClr val="000000"/>
                  </a:outerShdw>
                </a:effectLst>
                <a:latin typeface="Avenir Next Medium" charset="0"/>
                <a:sym typeface="Avenir Next Medium" charset="0"/>
                <a:hlinkClick r:id="rId5"/>
              </a:rPr>
              <a:t>i</a:t>
            </a:r>
            <a:r>
              <a:rPr lang="en-US" altLang="x-none" sz="2812" i="1" dirty="0" err="1">
                <a:solidFill>
                  <a:srgbClr val="017041"/>
                </a:solidFill>
                <a:effectLst>
                  <a:outerShdw blurRad="38100" dist="38100" dir="2700000" algn="tl">
                    <a:srgbClr val="000000"/>
                  </a:outerShdw>
                </a:effectLst>
                <a:latin typeface="Avenir Next Medium" charset="0"/>
                <a:sym typeface="Avenir Next Medium" charset="0"/>
              </a:rPr>
              <a:t>www.PennyTremblay.com</a:t>
            </a:r>
            <a:endParaRPr lang="en-US" altLang="x-none" sz="2812" i="1" dirty="0">
              <a:solidFill>
                <a:srgbClr val="017041"/>
              </a:solidFill>
              <a:effectLst>
                <a:outerShdw blurRad="38100" dist="38100" dir="2700000" algn="tl">
                  <a:srgbClr val="000000"/>
                </a:outerShdw>
              </a:effectLst>
              <a:latin typeface="Avenir Next Medium" charset="0"/>
              <a:sym typeface="Avenir Next Medium" charset="0"/>
            </a:endParaRPr>
          </a:p>
        </p:txBody>
      </p:sp>
    </p:spTree>
    <p:extLst>
      <p:ext uri="{BB962C8B-B14F-4D97-AF65-F5344CB8AC3E}">
        <p14:creationId xmlns:p14="http://schemas.microsoft.com/office/powerpoint/2010/main" val="2003442362"/>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FA7AD0A-1871-4DF8-9235-F49D0513B9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6B04CFB-FAE5-47DD-9B3E-4E9BA7A89C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p:cNvSpPr>
            <a:spLocks noGrp="1"/>
          </p:cNvSpPr>
          <p:nvPr>
            <p:ph type="ctrTitle"/>
          </p:nvPr>
        </p:nvSpPr>
        <p:spPr>
          <a:xfrm>
            <a:off x="659301" y="1474969"/>
            <a:ext cx="2823919" cy="1868760"/>
          </a:xfrm>
        </p:spPr>
        <p:txBody>
          <a:bodyPr>
            <a:normAutofit/>
          </a:bodyPr>
          <a:lstStyle/>
          <a:p>
            <a:r>
              <a:rPr lang="en-US" sz="3600"/>
              <a:t>Increase Sales</a:t>
            </a:r>
          </a:p>
        </p:txBody>
      </p:sp>
      <p:sp>
        <p:nvSpPr>
          <p:cNvPr id="3" name="Subtitle 2"/>
          <p:cNvSpPr>
            <a:spLocks noGrp="1"/>
          </p:cNvSpPr>
          <p:nvPr>
            <p:ph type="subTitle" idx="1"/>
          </p:nvPr>
        </p:nvSpPr>
        <p:spPr>
          <a:xfrm>
            <a:off x="659302" y="3531204"/>
            <a:ext cx="3001310" cy="1610643"/>
          </a:xfrm>
        </p:spPr>
        <p:txBody>
          <a:bodyPr>
            <a:normAutofit/>
          </a:bodyPr>
          <a:lstStyle/>
          <a:p>
            <a:r>
              <a:rPr lang="en-US" sz="1600" dirty="0"/>
              <a:t>With Penny </a:t>
            </a:r>
            <a:r>
              <a:rPr lang="en-US" sz="1600" dirty="0" err="1"/>
              <a:t>tremblay</a:t>
            </a:r>
            <a:endParaRPr lang="en-US" sz="1600" dirty="0"/>
          </a:p>
          <a:p>
            <a:r>
              <a:rPr lang="en-US" sz="1600" dirty="0">
                <a:hlinkClick r:id="rId2"/>
              </a:rPr>
              <a:t>www.Pennytremblay.com</a:t>
            </a:r>
            <a:endParaRPr lang="en-US" sz="1600" dirty="0"/>
          </a:p>
          <a:p>
            <a:r>
              <a:rPr lang="en-US" sz="1600" dirty="0"/>
              <a:t>705-358-3396</a:t>
            </a:r>
          </a:p>
        </p:txBody>
      </p:sp>
      <p:cxnSp>
        <p:nvCxnSpPr>
          <p:cNvPr id="13" name="Straight Connector 12">
            <a:extLst>
              <a:ext uri="{FF2B5EF4-FFF2-40B4-BE49-F238E27FC236}">
                <a16:creationId xmlns:a16="http://schemas.microsoft.com/office/drawing/2014/main" id="{EE68D41B-9286-479F-9AB7-678C8E348D7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9301" y="3528543"/>
            <a:ext cx="2823919" cy="0"/>
          </a:xfrm>
          <a:prstGeom prst="line">
            <a:avLst/>
          </a:prstGeom>
          <a:ln w="31750"/>
        </p:spPr>
        <p:style>
          <a:lnRef idx="3">
            <a:schemeClr val="accent1"/>
          </a:lnRef>
          <a:fillRef idx="0">
            <a:schemeClr val="accent1"/>
          </a:fillRef>
          <a:effectRef idx="2">
            <a:schemeClr val="accent1"/>
          </a:effectRef>
          <a:fontRef idx="minor">
            <a:schemeClr val="tx1"/>
          </a:fontRef>
        </p:style>
      </p:cxnSp>
      <p:grpSp>
        <p:nvGrpSpPr>
          <p:cNvPr id="15" name="Group 14">
            <a:extLst>
              <a:ext uri="{FF2B5EF4-FFF2-40B4-BE49-F238E27FC236}">
                <a16:creationId xmlns:a16="http://schemas.microsoft.com/office/drawing/2014/main" id="{E8ACF89C-CFC3-4D68-B3C4-2BEFB7BBE5F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979389" y="482171"/>
            <a:ext cx="7560115" cy="5149101"/>
            <a:chOff x="3979389" y="482171"/>
            <a:chExt cx="7560115" cy="5149101"/>
          </a:xfrm>
        </p:grpSpPr>
        <p:sp>
          <p:nvSpPr>
            <p:cNvPr id="16" name="Rectangle 15">
              <a:extLst>
                <a:ext uri="{FF2B5EF4-FFF2-40B4-BE49-F238E27FC236}">
                  <a16:creationId xmlns:a16="http://schemas.microsoft.com/office/drawing/2014/main" id="{3B770B7D-3C5C-4682-8DF0-20783592F3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79389" y="482171"/>
              <a:ext cx="7560115"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6893E11-7EC1-4EB6-A2A8-0B693F8FE5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92448" y="812507"/>
              <a:ext cx="692827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9" name="Rectangle 18">
            <a:extLst>
              <a:ext uri="{FF2B5EF4-FFF2-40B4-BE49-F238E27FC236}">
                <a16:creationId xmlns:a16="http://schemas.microsoft.com/office/drawing/2014/main" id="{622F7FD7-8884-4FD5-95AB-0B5C6033AD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5487" y="977965"/>
            <a:ext cx="6615582" cy="4135339"/>
          </a:xfrm>
          <a:prstGeom prst="rect">
            <a:avLst/>
          </a:prstGeom>
          <a:solidFill>
            <a:schemeClr val="bg1"/>
          </a:solid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r="-1" b="-1"/>
          <a:stretch/>
        </p:blipFill>
        <p:spPr>
          <a:xfrm>
            <a:off x="4648354" y="1282364"/>
            <a:ext cx="6282919" cy="3534134"/>
          </a:xfrm>
          <a:prstGeom prst="rect">
            <a:avLst/>
          </a:prstGeom>
        </p:spPr>
      </p:pic>
      <p:pic>
        <p:nvPicPr>
          <p:cNvPr id="21" name="Picture 20">
            <a:extLst>
              <a:ext uri="{FF2B5EF4-FFF2-40B4-BE49-F238E27FC236}">
                <a16:creationId xmlns:a16="http://schemas.microsoft.com/office/drawing/2014/main" id="{16EFE474-4FE0-4E8F-8F09-5ED2C9E76A8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cstate="screen">
            <a:extLst>
              <a:ext uri="{28A0092B-C50C-407E-A947-70E740481C1C}">
                <a14:useLocalDpi xmlns:a14="http://schemas.microsoft.com/office/drawing/2010/main"/>
              </a:ext>
            </a:extLst>
          </a:blip>
          <a:srcRect b="-1562"/>
          <a:stretch/>
        </p:blipFill>
        <p:spPr bwMode="black">
          <a:xfrm>
            <a:off x="0" y="6126480"/>
            <a:ext cx="12192000" cy="742950"/>
          </a:xfrm>
          <a:prstGeom prst="rect">
            <a:avLst/>
          </a:prstGeom>
        </p:spPr>
      </p:pic>
      <p:cxnSp>
        <p:nvCxnSpPr>
          <p:cNvPr id="23" name="Straight Connector 22">
            <a:extLst>
              <a:ext uri="{FF2B5EF4-FFF2-40B4-BE49-F238E27FC236}">
                <a16:creationId xmlns:a16="http://schemas.microsoft.com/office/drawing/2014/main" id="{CF8B8C81-54DC-4AF5-B682-3A2C70A6B5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62781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56" name="Rectangle 41">
            <a:extLst>
              <a:ext uri="{FF2B5EF4-FFF2-40B4-BE49-F238E27FC236}">
                <a16:creationId xmlns:a16="http://schemas.microsoft.com/office/drawing/2014/main" id="{EC17D08F-2133-44A9-B28C-CB29928FA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43">
            <a:extLst>
              <a:ext uri="{FF2B5EF4-FFF2-40B4-BE49-F238E27FC236}">
                <a16:creationId xmlns:a16="http://schemas.microsoft.com/office/drawing/2014/main" id="{0CC36881-E309-4C41-8B5B-203AADC15F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5" name="Rectangle 4"/>
          <p:cNvSpPr/>
          <p:nvPr/>
        </p:nvSpPr>
        <p:spPr>
          <a:xfrm>
            <a:off x="659301" y="1474969"/>
            <a:ext cx="2823919" cy="1868760"/>
          </a:xfrm>
          <a:prstGeom prst="rect">
            <a:avLst/>
          </a:prstGeom>
        </p:spPr>
        <p:txBody>
          <a:bodyPr vert="horz" lIns="91440" tIns="45720" rIns="91440" bIns="0" rtlCol="0" anchor="b">
            <a:normAutofit/>
          </a:bodyPr>
          <a:lstStyle/>
          <a:p>
            <a:pPr>
              <a:lnSpc>
                <a:spcPct val="90000"/>
              </a:lnSpc>
              <a:spcBef>
                <a:spcPct val="0"/>
              </a:spcBef>
              <a:spcAft>
                <a:spcPts val="600"/>
              </a:spcAft>
            </a:pPr>
            <a:r>
              <a:rPr lang="en-US" sz="2000" dirty="0" err="1">
                <a:ln/>
                <a:ea typeface="+mj-ea"/>
                <a:cs typeface="+mj-cs"/>
              </a:rPr>
              <a:t>www.PennyTremblay.com</a:t>
            </a:r>
            <a:endParaRPr lang="en-US" sz="2000" dirty="0">
              <a:ln/>
              <a:ea typeface="+mj-ea"/>
              <a:cs typeface="+mj-cs"/>
            </a:endParaRPr>
          </a:p>
        </p:txBody>
      </p:sp>
      <p:cxnSp>
        <p:nvCxnSpPr>
          <p:cNvPr id="58" name="Straight Connector 45">
            <a:extLst>
              <a:ext uri="{FF2B5EF4-FFF2-40B4-BE49-F238E27FC236}">
                <a16:creationId xmlns:a16="http://schemas.microsoft.com/office/drawing/2014/main" id="{84F2C6A8-7D46-49EA-860B-0F0B0208436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9301" y="3528543"/>
            <a:ext cx="2823919" cy="0"/>
          </a:xfrm>
          <a:prstGeom prst="line">
            <a:avLst/>
          </a:prstGeom>
          <a:ln w="31750"/>
        </p:spPr>
        <p:style>
          <a:lnRef idx="3">
            <a:schemeClr val="accent1"/>
          </a:lnRef>
          <a:fillRef idx="0">
            <a:schemeClr val="accent1"/>
          </a:fillRef>
          <a:effectRef idx="2">
            <a:schemeClr val="accent1"/>
          </a:effectRef>
          <a:fontRef idx="minor">
            <a:schemeClr val="tx1"/>
          </a:fontRef>
        </p:style>
      </p:cxnSp>
      <p:grpSp>
        <p:nvGrpSpPr>
          <p:cNvPr id="59" name="Group 47">
            <a:extLst>
              <a:ext uri="{FF2B5EF4-FFF2-40B4-BE49-F238E27FC236}">
                <a16:creationId xmlns:a16="http://schemas.microsoft.com/office/drawing/2014/main" id="{AED92372-F778-4E96-9E90-4E63BAF3CAD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979389" y="482171"/>
            <a:ext cx="7560115" cy="5149101"/>
            <a:chOff x="7463258" y="583365"/>
            <a:chExt cx="7560115" cy="5181928"/>
          </a:xfrm>
        </p:grpSpPr>
        <p:sp>
          <p:nvSpPr>
            <p:cNvPr id="49" name="Rectangle 48">
              <a:extLst>
                <a:ext uri="{FF2B5EF4-FFF2-40B4-BE49-F238E27FC236}">
                  <a16:creationId xmlns:a16="http://schemas.microsoft.com/office/drawing/2014/main" id="{EB4EC089-8B60-43F4-9BF5-1F0B0E398E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3258" y="583365"/>
              <a:ext cx="7560115" cy="5181928"/>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Rectangle 49">
              <a:extLst>
                <a:ext uri="{FF2B5EF4-FFF2-40B4-BE49-F238E27FC236}">
                  <a16:creationId xmlns:a16="http://schemas.microsoft.com/office/drawing/2014/main" id="{1C0BAC91-1725-4E5A-92CE-F5A2EB066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76317" y="915807"/>
              <a:ext cx="6928279" cy="4494927"/>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2" name="Picture 1">
            <a:extLst>
              <a:ext uri="{FF2B5EF4-FFF2-40B4-BE49-F238E27FC236}">
                <a16:creationId xmlns:a16="http://schemas.microsoft.com/office/drawing/2014/main" id="{27ABC11E-5B82-414B-B945-DFCC22A8640B}"/>
              </a:ext>
            </a:extLst>
          </p:cNvPr>
          <p:cNvPicPr>
            <a:picLocks noChangeAspect="1"/>
          </p:cNvPicPr>
          <p:nvPr/>
        </p:nvPicPr>
        <p:blipFill rotWithShape="1">
          <a:blip r:embed="rId3"/>
          <a:srcRect l="8433" r="8279" b="-2"/>
          <a:stretch/>
        </p:blipFill>
        <p:spPr>
          <a:xfrm>
            <a:off x="4618374" y="1116345"/>
            <a:ext cx="6282919" cy="3866172"/>
          </a:xfrm>
          <a:prstGeom prst="rect">
            <a:avLst/>
          </a:prstGeom>
        </p:spPr>
      </p:pic>
      <p:pic>
        <p:nvPicPr>
          <p:cNvPr id="61" name="Picture 51">
            <a:extLst>
              <a:ext uri="{FF2B5EF4-FFF2-40B4-BE49-F238E27FC236}">
                <a16:creationId xmlns:a16="http://schemas.microsoft.com/office/drawing/2014/main" id="{4B61EBEC-D0CA-456C-98A6-EDA1AC9FB0D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62" name="Straight Connector 53">
            <a:extLst>
              <a:ext uri="{FF2B5EF4-FFF2-40B4-BE49-F238E27FC236}">
                <a16:creationId xmlns:a16="http://schemas.microsoft.com/office/drawing/2014/main" id="{718A71EB-D327-4458-85FB-26336B2BA01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21340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66447" y="396528"/>
            <a:ext cx="10839753" cy="5966172"/>
          </a:xfrm>
          <a:prstGeom prst="rect">
            <a:avLst/>
          </a:prstGeom>
        </p:spPr>
      </p:pic>
    </p:spTree>
    <p:extLst>
      <p:ext uri="{BB962C8B-B14F-4D97-AF65-F5344CB8AC3E}">
        <p14:creationId xmlns:p14="http://schemas.microsoft.com/office/powerpoint/2010/main" val="2361619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 Habits to Increase Your Sales using Relationship Marketing</a:t>
            </a:r>
          </a:p>
        </p:txBody>
      </p:sp>
      <p:sp>
        <p:nvSpPr>
          <p:cNvPr id="3" name="Content Placeholder 2"/>
          <p:cNvSpPr>
            <a:spLocks noGrp="1"/>
          </p:cNvSpPr>
          <p:nvPr>
            <p:ph idx="1"/>
          </p:nvPr>
        </p:nvSpPr>
        <p:spPr>
          <a:xfrm>
            <a:off x="1765300" y="2028825"/>
            <a:ext cx="9588500" cy="4351338"/>
          </a:xfrm>
        </p:spPr>
        <p:txBody>
          <a:bodyPr>
            <a:normAutofit/>
          </a:bodyPr>
          <a:lstStyle/>
          <a:p>
            <a:r>
              <a:rPr lang="en-US" dirty="0"/>
              <a:t>#1 - Who Do You Want to Meet?	</a:t>
            </a:r>
          </a:p>
          <a:p>
            <a:r>
              <a:rPr lang="en-US" dirty="0"/>
              <a:t>#2 – Nail Your Elevator Pitch</a:t>
            </a:r>
          </a:p>
          <a:p>
            <a:r>
              <a:rPr lang="en-US" dirty="0"/>
              <a:t>#3 – Make Contact	</a:t>
            </a:r>
          </a:p>
          <a:p>
            <a:r>
              <a:rPr lang="en-US" dirty="0"/>
              <a:t>#4 – Follow Up</a:t>
            </a:r>
          </a:p>
          <a:p>
            <a:r>
              <a:rPr lang="en-US" dirty="0"/>
              <a:t>#5 – Repeat step #4</a:t>
            </a:r>
          </a:p>
          <a:p>
            <a:r>
              <a:rPr lang="en-US" dirty="0"/>
              <a:t>#6 – Post-Sale Service</a:t>
            </a:r>
          </a:p>
          <a:p>
            <a:endParaRPr lang="en-US" dirty="0"/>
          </a:p>
        </p:txBody>
      </p:sp>
    </p:spTree>
    <p:extLst>
      <p:ext uri="{BB962C8B-B14F-4D97-AF65-F5344CB8AC3E}">
        <p14:creationId xmlns:p14="http://schemas.microsoft.com/office/powerpoint/2010/main" val="10528976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0CABCAE3-64FC-4149-819F-2C1812824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3" name="Picture 72">
            <a:extLst>
              <a:ext uri="{FF2B5EF4-FFF2-40B4-BE49-F238E27FC236}">
                <a16:creationId xmlns:a16="http://schemas.microsoft.com/office/drawing/2014/main" id="{012FDCFE-9AD2-4D8A-8CBF-B3AA37EBF6D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cstate="screen">
            <a:extLst>
              <a:ext uri="{28A0092B-C50C-407E-A947-70E740481C1C}">
                <a14:useLocalDpi xmlns:a14="http://schemas.microsoft.com/office/drawing/2010/main"/>
              </a:ext>
            </a:extLst>
          </a:blip>
          <a:srcRect b="-1562"/>
          <a:stretch/>
        </p:blipFill>
        <p:spPr bwMode="black">
          <a:xfrm>
            <a:off x="0" y="6126480"/>
            <a:ext cx="12192000" cy="742950"/>
          </a:xfrm>
          <a:prstGeom prst="rect">
            <a:avLst/>
          </a:prstGeom>
        </p:spPr>
      </p:pic>
      <p:cxnSp>
        <p:nvCxnSpPr>
          <p:cNvPr id="75" name="Straight Connector 74">
            <a:extLst>
              <a:ext uri="{FF2B5EF4-FFF2-40B4-BE49-F238E27FC236}">
                <a16:creationId xmlns:a16="http://schemas.microsoft.com/office/drawing/2014/main" id="{FBD463FC-4CA8-4FF4-85A3-AF9F4B98D2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BECF35C3-8B44-4F4B-BD25-4C01823DB2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79" name="Rectangle 78">
            <a:extLst>
              <a:ext uri="{FF2B5EF4-FFF2-40B4-BE49-F238E27FC236}">
                <a16:creationId xmlns:a16="http://schemas.microsoft.com/office/drawing/2014/main" id="{2FA7AD0A-1871-4DF8-9235-F49D0513B9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36B04CFB-FAE5-47DD-9B3E-4E9BA7A89C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p:cNvSpPr>
            <a:spLocks noGrp="1"/>
          </p:cNvSpPr>
          <p:nvPr>
            <p:ph type="title"/>
          </p:nvPr>
        </p:nvSpPr>
        <p:spPr>
          <a:xfrm>
            <a:off x="659301" y="1474969"/>
            <a:ext cx="2823919" cy="1868760"/>
          </a:xfrm>
        </p:spPr>
        <p:txBody>
          <a:bodyPr vert="horz" lIns="91440" tIns="45720" rIns="91440" bIns="0" rtlCol="0" anchor="b">
            <a:normAutofit/>
          </a:bodyPr>
          <a:lstStyle/>
          <a:p>
            <a:r>
              <a:rPr lang="en-US" sz="3300"/>
              <a:t>#1 - Who Do You Want to Meet?	</a:t>
            </a:r>
          </a:p>
        </p:txBody>
      </p:sp>
      <p:cxnSp>
        <p:nvCxnSpPr>
          <p:cNvPr id="83" name="Straight Connector 82">
            <a:extLst>
              <a:ext uri="{FF2B5EF4-FFF2-40B4-BE49-F238E27FC236}">
                <a16:creationId xmlns:a16="http://schemas.microsoft.com/office/drawing/2014/main" id="{EE68D41B-9286-479F-9AB7-678C8E348D7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9301" y="3528543"/>
            <a:ext cx="2823919" cy="0"/>
          </a:xfrm>
          <a:prstGeom prst="line">
            <a:avLst/>
          </a:prstGeom>
          <a:ln w="31750"/>
        </p:spPr>
        <p:style>
          <a:lnRef idx="3">
            <a:schemeClr val="accent1"/>
          </a:lnRef>
          <a:fillRef idx="0">
            <a:schemeClr val="accent1"/>
          </a:fillRef>
          <a:effectRef idx="2">
            <a:schemeClr val="accent1"/>
          </a:effectRef>
          <a:fontRef idx="minor">
            <a:schemeClr val="tx1"/>
          </a:fontRef>
        </p:style>
      </p:cxnSp>
      <p:grpSp>
        <p:nvGrpSpPr>
          <p:cNvPr id="85" name="Group 84">
            <a:extLst>
              <a:ext uri="{FF2B5EF4-FFF2-40B4-BE49-F238E27FC236}">
                <a16:creationId xmlns:a16="http://schemas.microsoft.com/office/drawing/2014/main" id="{E8ACF89C-CFC3-4D68-B3C4-2BEFB7BBE5F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979389" y="482171"/>
            <a:ext cx="7560115" cy="5149101"/>
            <a:chOff x="3979389" y="482171"/>
            <a:chExt cx="7560115" cy="5149101"/>
          </a:xfrm>
        </p:grpSpPr>
        <p:sp>
          <p:nvSpPr>
            <p:cNvPr id="86" name="Rectangle 85">
              <a:extLst>
                <a:ext uri="{FF2B5EF4-FFF2-40B4-BE49-F238E27FC236}">
                  <a16:creationId xmlns:a16="http://schemas.microsoft.com/office/drawing/2014/main" id="{3B770B7D-3C5C-4682-8DF0-20783592F3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79389" y="482171"/>
              <a:ext cx="7560115"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7" name="Rectangle 86">
              <a:extLst>
                <a:ext uri="{FF2B5EF4-FFF2-40B4-BE49-F238E27FC236}">
                  <a16:creationId xmlns:a16="http://schemas.microsoft.com/office/drawing/2014/main" id="{A6893E11-7EC1-4EB6-A2A8-0B693F8FE5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92448" y="812507"/>
              <a:ext cx="692827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89" name="Rectangle 88">
            <a:extLst>
              <a:ext uri="{FF2B5EF4-FFF2-40B4-BE49-F238E27FC236}">
                <a16:creationId xmlns:a16="http://schemas.microsoft.com/office/drawing/2014/main" id="{622F7FD7-8884-4FD5-95AB-0B5C6033AD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5487" y="977965"/>
            <a:ext cx="6615582" cy="4135339"/>
          </a:xfrm>
          <a:prstGeom prst="rect">
            <a:avLst/>
          </a:prstGeom>
          <a:solidFill>
            <a:schemeClr val="bg1"/>
          </a:solid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descr="mage result for make a list"/>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bwMode="auto">
          <a:xfrm>
            <a:off x="5826747" y="1116345"/>
            <a:ext cx="3866172" cy="3866172"/>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90">
            <a:extLst>
              <a:ext uri="{FF2B5EF4-FFF2-40B4-BE49-F238E27FC236}">
                <a16:creationId xmlns:a16="http://schemas.microsoft.com/office/drawing/2014/main" id="{16EFE474-4FE0-4E8F-8F09-5ED2C9E76A8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cstate="screen">
            <a:extLst>
              <a:ext uri="{28A0092B-C50C-407E-A947-70E740481C1C}">
                <a14:useLocalDpi xmlns:a14="http://schemas.microsoft.com/office/drawing/2010/main"/>
              </a:ext>
            </a:extLst>
          </a:blip>
          <a:srcRect b="-1562"/>
          <a:stretch/>
        </p:blipFill>
        <p:spPr bwMode="black">
          <a:xfrm>
            <a:off x="0" y="6126480"/>
            <a:ext cx="12192000" cy="742950"/>
          </a:xfrm>
          <a:prstGeom prst="rect">
            <a:avLst/>
          </a:prstGeom>
        </p:spPr>
      </p:pic>
      <p:cxnSp>
        <p:nvCxnSpPr>
          <p:cNvPr id="93" name="Straight Connector 92">
            <a:extLst>
              <a:ext uri="{FF2B5EF4-FFF2-40B4-BE49-F238E27FC236}">
                <a16:creationId xmlns:a16="http://schemas.microsoft.com/office/drawing/2014/main" id="{CF8B8C81-54DC-4AF5-B682-3A2C70A6B5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522918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#1 - Who Do You Want to Meet?</a:t>
            </a:r>
            <a:br>
              <a:rPr lang="en-US" dirty="0"/>
            </a:br>
            <a:r>
              <a:rPr lang="en-US" dirty="0"/>
              <a:t>List 25 people, full contact records</a:t>
            </a:r>
            <a:br>
              <a:rPr lang="en-US" dirty="0"/>
            </a:br>
            <a:r>
              <a:rPr lang="en-US" dirty="0"/>
              <a:t>	</a:t>
            </a:r>
          </a:p>
        </p:txBody>
      </p:sp>
      <p:sp>
        <p:nvSpPr>
          <p:cNvPr id="3" name="Content Placeholder 2"/>
          <p:cNvSpPr>
            <a:spLocks noGrp="1"/>
          </p:cNvSpPr>
          <p:nvPr>
            <p:ph idx="1"/>
          </p:nvPr>
        </p:nvSpPr>
        <p:spPr/>
        <p:txBody>
          <a:bodyPr/>
          <a:lstStyle/>
          <a:p>
            <a:r>
              <a:rPr lang="en-US" dirty="0"/>
              <a:t>full name</a:t>
            </a:r>
          </a:p>
          <a:p>
            <a:r>
              <a:rPr lang="en-US" dirty="0"/>
              <a:t>email addresses</a:t>
            </a:r>
          </a:p>
          <a:p>
            <a:r>
              <a:rPr lang="en-US" dirty="0"/>
              <a:t>mobile phone number</a:t>
            </a:r>
          </a:p>
          <a:p>
            <a:r>
              <a:rPr lang="en-US" dirty="0"/>
              <a:t>snail mail addresses</a:t>
            </a:r>
          </a:p>
          <a:p>
            <a:r>
              <a:rPr lang="en-US" dirty="0"/>
              <a:t>social media hangouts </a:t>
            </a:r>
          </a:p>
        </p:txBody>
      </p:sp>
    </p:spTree>
    <p:extLst>
      <p:ext uri="{BB962C8B-B14F-4D97-AF65-F5344CB8AC3E}">
        <p14:creationId xmlns:p14="http://schemas.microsoft.com/office/powerpoint/2010/main" val="8745310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0CABCAE3-64FC-4149-819F-2C1812824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3" name="Picture 72">
            <a:extLst>
              <a:ext uri="{FF2B5EF4-FFF2-40B4-BE49-F238E27FC236}">
                <a16:creationId xmlns:a16="http://schemas.microsoft.com/office/drawing/2014/main" id="{012FDCFE-9AD2-4D8A-8CBF-B3AA37EBF6D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cstate="screen">
            <a:extLst>
              <a:ext uri="{28A0092B-C50C-407E-A947-70E740481C1C}">
                <a14:useLocalDpi xmlns:a14="http://schemas.microsoft.com/office/drawing/2010/main"/>
              </a:ext>
            </a:extLst>
          </a:blip>
          <a:srcRect b="-1562"/>
          <a:stretch/>
        </p:blipFill>
        <p:spPr bwMode="black">
          <a:xfrm>
            <a:off x="0" y="6126480"/>
            <a:ext cx="12192000" cy="742950"/>
          </a:xfrm>
          <a:prstGeom prst="rect">
            <a:avLst/>
          </a:prstGeom>
        </p:spPr>
      </p:pic>
      <p:cxnSp>
        <p:nvCxnSpPr>
          <p:cNvPr id="75" name="Straight Connector 74">
            <a:extLst>
              <a:ext uri="{FF2B5EF4-FFF2-40B4-BE49-F238E27FC236}">
                <a16:creationId xmlns:a16="http://schemas.microsoft.com/office/drawing/2014/main" id="{FBD463FC-4CA8-4FF4-85A3-AF9F4B98D2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BECF35C3-8B44-4F4B-BD25-4C01823DB2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79" name="Rectangle 78">
            <a:extLst>
              <a:ext uri="{FF2B5EF4-FFF2-40B4-BE49-F238E27FC236}">
                <a16:creationId xmlns:a16="http://schemas.microsoft.com/office/drawing/2014/main" id="{2FA7AD0A-1871-4DF8-9235-F49D0513B9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36B04CFB-FAE5-47DD-9B3E-4E9BA7A89C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p:cNvSpPr>
            <a:spLocks noGrp="1"/>
          </p:cNvSpPr>
          <p:nvPr>
            <p:ph type="title"/>
          </p:nvPr>
        </p:nvSpPr>
        <p:spPr>
          <a:xfrm>
            <a:off x="659301" y="1474969"/>
            <a:ext cx="3170430" cy="1868760"/>
          </a:xfrm>
        </p:spPr>
        <p:txBody>
          <a:bodyPr vert="horz" lIns="91440" tIns="45720" rIns="91440" bIns="0" rtlCol="0" anchor="b">
            <a:normAutofit fontScale="90000"/>
          </a:bodyPr>
          <a:lstStyle/>
          <a:p>
            <a:r>
              <a:rPr lang="en-US" sz="3300" dirty="0"/>
              <a:t>#2 - </a:t>
            </a:r>
            <a:r>
              <a:rPr lang="en-US" sz="3600" dirty="0"/>
              <a:t>Nail Your Elevator Pitch</a:t>
            </a:r>
          </a:p>
        </p:txBody>
      </p:sp>
      <p:cxnSp>
        <p:nvCxnSpPr>
          <p:cNvPr id="83" name="Straight Connector 82">
            <a:extLst>
              <a:ext uri="{FF2B5EF4-FFF2-40B4-BE49-F238E27FC236}">
                <a16:creationId xmlns:a16="http://schemas.microsoft.com/office/drawing/2014/main" id="{EE68D41B-9286-479F-9AB7-678C8E348D7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9301" y="3528543"/>
            <a:ext cx="2823919" cy="0"/>
          </a:xfrm>
          <a:prstGeom prst="line">
            <a:avLst/>
          </a:prstGeom>
          <a:ln w="31750"/>
        </p:spPr>
        <p:style>
          <a:lnRef idx="3">
            <a:schemeClr val="accent1"/>
          </a:lnRef>
          <a:fillRef idx="0">
            <a:schemeClr val="accent1"/>
          </a:fillRef>
          <a:effectRef idx="2">
            <a:schemeClr val="accent1"/>
          </a:effectRef>
          <a:fontRef idx="minor">
            <a:schemeClr val="tx1"/>
          </a:fontRef>
        </p:style>
      </p:cxnSp>
      <p:grpSp>
        <p:nvGrpSpPr>
          <p:cNvPr id="85" name="Group 84">
            <a:extLst>
              <a:ext uri="{FF2B5EF4-FFF2-40B4-BE49-F238E27FC236}">
                <a16:creationId xmlns:a16="http://schemas.microsoft.com/office/drawing/2014/main" id="{E8ACF89C-CFC3-4D68-B3C4-2BEFB7BBE5F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979389" y="482171"/>
            <a:ext cx="7560115" cy="5149101"/>
            <a:chOff x="3979389" y="482171"/>
            <a:chExt cx="7560115" cy="5149101"/>
          </a:xfrm>
        </p:grpSpPr>
        <p:sp>
          <p:nvSpPr>
            <p:cNvPr id="86" name="Rectangle 85">
              <a:extLst>
                <a:ext uri="{FF2B5EF4-FFF2-40B4-BE49-F238E27FC236}">
                  <a16:creationId xmlns:a16="http://schemas.microsoft.com/office/drawing/2014/main" id="{3B770B7D-3C5C-4682-8DF0-20783592F3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79389" y="482171"/>
              <a:ext cx="7560115"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7" name="Rectangle 86">
              <a:extLst>
                <a:ext uri="{FF2B5EF4-FFF2-40B4-BE49-F238E27FC236}">
                  <a16:creationId xmlns:a16="http://schemas.microsoft.com/office/drawing/2014/main" id="{A6893E11-7EC1-4EB6-A2A8-0B693F8FE5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92448" y="812507"/>
              <a:ext cx="692827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89" name="Rectangle 88">
            <a:extLst>
              <a:ext uri="{FF2B5EF4-FFF2-40B4-BE49-F238E27FC236}">
                <a16:creationId xmlns:a16="http://schemas.microsoft.com/office/drawing/2014/main" id="{622F7FD7-8884-4FD5-95AB-0B5C6033AD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5487" y="977965"/>
            <a:ext cx="6615582" cy="4135339"/>
          </a:xfrm>
          <a:prstGeom prst="rect">
            <a:avLst/>
          </a:prstGeom>
          <a:solidFill>
            <a:schemeClr val="bg1"/>
          </a:solid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1" name="Picture 90">
            <a:extLst>
              <a:ext uri="{FF2B5EF4-FFF2-40B4-BE49-F238E27FC236}">
                <a16:creationId xmlns:a16="http://schemas.microsoft.com/office/drawing/2014/main" id="{16EFE474-4FE0-4E8F-8F09-5ED2C9E76A8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cstate="screen">
            <a:extLst>
              <a:ext uri="{28A0092B-C50C-407E-A947-70E740481C1C}">
                <a14:useLocalDpi xmlns:a14="http://schemas.microsoft.com/office/drawing/2010/main"/>
              </a:ext>
            </a:extLst>
          </a:blip>
          <a:srcRect b="-1562"/>
          <a:stretch/>
        </p:blipFill>
        <p:spPr bwMode="black">
          <a:xfrm>
            <a:off x="0" y="6126480"/>
            <a:ext cx="12192000" cy="742950"/>
          </a:xfrm>
          <a:prstGeom prst="rect">
            <a:avLst/>
          </a:prstGeom>
        </p:spPr>
      </p:pic>
      <p:cxnSp>
        <p:nvCxnSpPr>
          <p:cNvPr id="93" name="Straight Connector 92">
            <a:extLst>
              <a:ext uri="{FF2B5EF4-FFF2-40B4-BE49-F238E27FC236}">
                <a16:creationId xmlns:a16="http://schemas.microsoft.com/office/drawing/2014/main" id="{CF8B8C81-54DC-4AF5-B682-3A2C70A6B5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pic>
        <p:nvPicPr>
          <p:cNvPr id="7170" name="Picture 2" descr="mage result for elevator pitch"/>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984259" y="1569965"/>
            <a:ext cx="5715000" cy="3276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22123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#2 - Nail Your Elevator Pitch	</a:t>
            </a:r>
          </a:p>
        </p:txBody>
      </p:sp>
      <p:sp>
        <p:nvSpPr>
          <p:cNvPr id="3" name="Content Placeholder 2"/>
          <p:cNvSpPr>
            <a:spLocks noGrp="1"/>
          </p:cNvSpPr>
          <p:nvPr>
            <p:ph idx="1"/>
          </p:nvPr>
        </p:nvSpPr>
        <p:spPr/>
        <p:txBody>
          <a:bodyPr/>
          <a:lstStyle/>
          <a:p>
            <a:r>
              <a:rPr lang="en-US" dirty="0"/>
              <a:t>Very brief</a:t>
            </a:r>
          </a:p>
          <a:p>
            <a:r>
              <a:rPr lang="en-US" dirty="0"/>
              <a:t>Plant seeds of </a:t>
            </a:r>
            <a:r>
              <a:rPr lang="en-US" i="1" dirty="0"/>
              <a:t>interest to them</a:t>
            </a:r>
            <a:r>
              <a:rPr lang="en-US" dirty="0"/>
              <a:t> </a:t>
            </a:r>
          </a:p>
          <a:p>
            <a:r>
              <a:rPr lang="en-US" dirty="0"/>
              <a:t>Leave them wanting more information </a:t>
            </a:r>
          </a:p>
          <a:p>
            <a:endParaRPr lang="en-US" dirty="0"/>
          </a:p>
        </p:txBody>
      </p:sp>
    </p:spTree>
    <p:extLst>
      <p:ext uri="{BB962C8B-B14F-4D97-AF65-F5344CB8AC3E}">
        <p14:creationId xmlns:p14="http://schemas.microsoft.com/office/powerpoint/2010/main" val="860389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0CABCAE3-64FC-4149-819F-2C1812824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37" name="Picture 136">
            <a:extLst>
              <a:ext uri="{FF2B5EF4-FFF2-40B4-BE49-F238E27FC236}">
                <a16:creationId xmlns:a16="http://schemas.microsoft.com/office/drawing/2014/main" id="{012FDCFE-9AD2-4D8A-8CBF-B3AA37EBF6D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cstate="screen">
            <a:extLst>
              <a:ext uri="{28A0092B-C50C-407E-A947-70E740481C1C}">
                <a14:useLocalDpi xmlns:a14="http://schemas.microsoft.com/office/drawing/2010/main"/>
              </a:ext>
            </a:extLst>
          </a:blip>
          <a:srcRect b="-1562"/>
          <a:stretch/>
        </p:blipFill>
        <p:spPr bwMode="black">
          <a:xfrm>
            <a:off x="0" y="6126480"/>
            <a:ext cx="12192000" cy="742950"/>
          </a:xfrm>
          <a:prstGeom prst="rect">
            <a:avLst/>
          </a:prstGeom>
        </p:spPr>
      </p:pic>
      <p:cxnSp>
        <p:nvCxnSpPr>
          <p:cNvPr id="139" name="Straight Connector 138">
            <a:extLst>
              <a:ext uri="{FF2B5EF4-FFF2-40B4-BE49-F238E27FC236}">
                <a16:creationId xmlns:a16="http://schemas.microsoft.com/office/drawing/2014/main" id="{FBD463FC-4CA8-4FF4-85A3-AF9F4B98D2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BECF35C3-8B44-4F4B-BD25-4C01823DB2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143" name="Rectangle 142">
            <a:extLst>
              <a:ext uri="{FF2B5EF4-FFF2-40B4-BE49-F238E27FC236}">
                <a16:creationId xmlns:a16="http://schemas.microsoft.com/office/drawing/2014/main" id="{2FA7AD0A-1871-4DF8-9235-F49D0513B9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ectangle 144">
            <a:extLst>
              <a:ext uri="{FF2B5EF4-FFF2-40B4-BE49-F238E27FC236}">
                <a16:creationId xmlns:a16="http://schemas.microsoft.com/office/drawing/2014/main" id="{36B04CFB-FAE5-47DD-9B3E-4E9BA7A89C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p:cNvSpPr>
            <a:spLocks noGrp="1"/>
          </p:cNvSpPr>
          <p:nvPr>
            <p:ph type="title"/>
          </p:nvPr>
        </p:nvSpPr>
        <p:spPr>
          <a:xfrm>
            <a:off x="659301" y="1474969"/>
            <a:ext cx="2823919" cy="1868760"/>
          </a:xfrm>
        </p:spPr>
        <p:txBody>
          <a:bodyPr vert="horz" lIns="91440" tIns="45720" rIns="91440" bIns="0" rtlCol="0" anchor="b">
            <a:normAutofit/>
          </a:bodyPr>
          <a:lstStyle/>
          <a:p>
            <a:r>
              <a:rPr lang="en-US" sz="3600"/>
              <a:t>#3 – make contact</a:t>
            </a:r>
          </a:p>
        </p:txBody>
      </p:sp>
      <p:cxnSp>
        <p:nvCxnSpPr>
          <p:cNvPr id="147" name="Straight Connector 146">
            <a:extLst>
              <a:ext uri="{FF2B5EF4-FFF2-40B4-BE49-F238E27FC236}">
                <a16:creationId xmlns:a16="http://schemas.microsoft.com/office/drawing/2014/main" id="{EE68D41B-9286-479F-9AB7-678C8E348D7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9301" y="3528543"/>
            <a:ext cx="2823919" cy="0"/>
          </a:xfrm>
          <a:prstGeom prst="line">
            <a:avLst/>
          </a:prstGeom>
          <a:ln w="31750"/>
        </p:spPr>
        <p:style>
          <a:lnRef idx="3">
            <a:schemeClr val="accent1"/>
          </a:lnRef>
          <a:fillRef idx="0">
            <a:schemeClr val="accent1"/>
          </a:fillRef>
          <a:effectRef idx="2">
            <a:schemeClr val="accent1"/>
          </a:effectRef>
          <a:fontRef idx="minor">
            <a:schemeClr val="tx1"/>
          </a:fontRef>
        </p:style>
      </p:cxnSp>
      <p:grpSp>
        <p:nvGrpSpPr>
          <p:cNvPr id="149" name="Group 148">
            <a:extLst>
              <a:ext uri="{FF2B5EF4-FFF2-40B4-BE49-F238E27FC236}">
                <a16:creationId xmlns:a16="http://schemas.microsoft.com/office/drawing/2014/main" id="{E8ACF89C-CFC3-4D68-B3C4-2BEFB7BBE5F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979389" y="482171"/>
            <a:ext cx="7560115" cy="5149101"/>
            <a:chOff x="3979389" y="482171"/>
            <a:chExt cx="7560115" cy="5149101"/>
          </a:xfrm>
        </p:grpSpPr>
        <p:sp>
          <p:nvSpPr>
            <p:cNvPr id="150" name="Rectangle 149">
              <a:extLst>
                <a:ext uri="{FF2B5EF4-FFF2-40B4-BE49-F238E27FC236}">
                  <a16:creationId xmlns:a16="http://schemas.microsoft.com/office/drawing/2014/main" id="{3B770B7D-3C5C-4682-8DF0-20783592F3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79389" y="482171"/>
              <a:ext cx="7560115"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1" name="Rectangle 150">
              <a:extLst>
                <a:ext uri="{FF2B5EF4-FFF2-40B4-BE49-F238E27FC236}">
                  <a16:creationId xmlns:a16="http://schemas.microsoft.com/office/drawing/2014/main" id="{A6893E11-7EC1-4EB6-A2A8-0B693F8FE5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92448" y="812507"/>
              <a:ext cx="692827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53" name="Rectangle 152">
            <a:extLst>
              <a:ext uri="{FF2B5EF4-FFF2-40B4-BE49-F238E27FC236}">
                <a16:creationId xmlns:a16="http://schemas.microsoft.com/office/drawing/2014/main" id="{622F7FD7-8884-4FD5-95AB-0B5C6033AD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5487" y="977965"/>
            <a:ext cx="6615582" cy="4135339"/>
          </a:xfrm>
          <a:prstGeom prst="rect">
            <a:avLst/>
          </a:prstGeom>
          <a:solidFill>
            <a:schemeClr val="bg1"/>
          </a:solid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18" name="Picture 2" descr="elated image"/>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bwMode="auto">
          <a:xfrm>
            <a:off x="5182385" y="1116345"/>
            <a:ext cx="5154896" cy="3866172"/>
          </a:xfrm>
          <a:prstGeom prst="rect">
            <a:avLst/>
          </a:prstGeom>
          <a:noFill/>
          <a:extLst>
            <a:ext uri="{909E8E84-426E-40DD-AFC4-6F175D3DCCD1}">
              <a14:hiddenFill xmlns:a14="http://schemas.microsoft.com/office/drawing/2010/main">
                <a:solidFill>
                  <a:srgbClr val="FFFFFF"/>
                </a:solidFill>
              </a14:hiddenFill>
            </a:ext>
          </a:extLst>
        </p:spPr>
      </p:pic>
      <p:pic>
        <p:nvPicPr>
          <p:cNvPr id="155" name="Picture 154">
            <a:extLst>
              <a:ext uri="{FF2B5EF4-FFF2-40B4-BE49-F238E27FC236}">
                <a16:creationId xmlns:a16="http://schemas.microsoft.com/office/drawing/2014/main" id="{16EFE474-4FE0-4E8F-8F09-5ED2C9E76A8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cstate="screen">
            <a:extLst>
              <a:ext uri="{28A0092B-C50C-407E-A947-70E740481C1C}">
                <a14:useLocalDpi xmlns:a14="http://schemas.microsoft.com/office/drawing/2010/main"/>
              </a:ext>
            </a:extLst>
          </a:blip>
          <a:srcRect b="-1562"/>
          <a:stretch/>
        </p:blipFill>
        <p:spPr bwMode="black">
          <a:xfrm>
            <a:off x="0" y="6126480"/>
            <a:ext cx="12192000" cy="742950"/>
          </a:xfrm>
          <a:prstGeom prst="rect">
            <a:avLst/>
          </a:prstGeom>
        </p:spPr>
      </p:pic>
      <p:cxnSp>
        <p:nvCxnSpPr>
          <p:cNvPr id="157" name="Straight Connector 156">
            <a:extLst>
              <a:ext uri="{FF2B5EF4-FFF2-40B4-BE49-F238E27FC236}">
                <a16:creationId xmlns:a16="http://schemas.microsoft.com/office/drawing/2014/main" id="{CF8B8C81-54DC-4AF5-B682-3A2C70A6B5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56083288"/>
      </p:ext>
    </p:extLst>
  </p:cSld>
  <p:clrMapOvr>
    <a:masterClrMapping/>
  </p:clrMapOvr>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Gallery</Template>
  <TotalTime>367</TotalTime>
  <Words>493</Words>
  <Application>Microsoft Macintosh PowerPoint</Application>
  <PresentationFormat>Widescreen</PresentationFormat>
  <Paragraphs>81</Paragraphs>
  <Slides>20</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Arial</vt:lpstr>
      <vt:lpstr>Arial Black</vt:lpstr>
      <vt:lpstr>Avenir Next Medium</vt:lpstr>
      <vt:lpstr>Calibri</vt:lpstr>
      <vt:lpstr>Gill Sans MT</vt:lpstr>
      <vt:lpstr>Helvetica Neue</vt:lpstr>
      <vt:lpstr>Gallery</vt:lpstr>
      <vt:lpstr>PowerPoint Presentation</vt:lpstr>
      <vt:lpstr>Increase Sales</vt:lpstr>
      <vt:lpstr>PowerPoint Presentation</vt:lpstr>
      <vt:lpstr>6 Habits to Increase Your Sales using Relationship Marketing</vt:lpstr>
      <vt:lpstr>#1 - Who Do You Want to Meet? </vt:lpstr>
      <vt:lpstr>#1 - Who Do You Want to Meet? List 25 people, full contact records  </vt:lpstr>
      <vt:lpstr>#2 - Nail Your Elevator Pitch</vt:lpstr>
      <vt:lpstr>#2 - Nail Your Elevator Pitch </vt:lpstr>
      <vt:lpstr>#3 – make contact</vt:lpstr>
      <vt:lpstr>5 Contacts / Day</vt:lpstr>
      <vt:lpstr>#4 – Follow Up</vt:lpstr>
      <vt:lpstr>F.U. opportunities</vt:lpstr>
      <vt:lpstr>#5 – repeat step 4 until sale</vt:lpstr>
      <vt:lpstr>80% of sales are made on the 5th to 12th contact</vt:lpstr>
      <vt:lpstr>#6 – Post Sale service</vt:lpstr>
      <vt:lpstr>Post-Sale Service SYSTEM</vt:lpstr>
      <vt:lpstr>Here is my system after a training session or keynote is delivered:</vt:lpstr>
      <vt:lpstr>Email:  va@pennytremblay  For a copy of my e-book Networking Boot Camp</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Networking and Sales Series</dc:title>
  <dc:creator>Microsoft account</dc:creator>
  <cp:lastModifiedBy>Microsoft account</cp:lastModifiedBy>
  <cp:revision>18</cp:revision>
  <cp:lastPrinted>2019-01-09T14:30:31Z</cp:lastPrinted>
  <dcterms:created xsi:type="dcterms:W3CDTF">2018-10-24T13:39:24Z</dcterms:created>
  <dcterms:modified xsi:type="dcterms:W3CDTF">2021-02-08T17:48:58Z</dcterms:modified>
</cp:coreProperties>
</file>